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handoutMasterIdLst>
    <p:handoutMasterId r:id="rId35"/>
  </p:handoutMasterIdLst>
  <p:sldIdLst>
    <p:sldId id="406" r:id="rId2"/>
    <p:sldId id="407" r:id="rId3"/>
    <p:sldId id="393" r:id="rId4"/>
    <p:sldId id="429" r:id="rId5"/>
    <p:sldId id="323" r:id="rId6"/>
    <p:sldId id="335" r:id="rId7"/>
    <p:sldId id="377" r:id="rId8"/>
    <p:sldId id="378" r:id="rId9"/>
    <p:sldId id="376" r:id="rId10"/>
    <p:sldId id="430" r:id="rId11"/>
    <p:sldId id="381" r:id="rId12"/>
    <p:sldId id="383" r:id="rId13"/>
    <p:sldId id="432" r:id="rId14"/>
    <p:sldId id="449" r:id="rId15"/>
    <p:sldId id="384" r:id="rId16"/>
    <p:sldId id="259" r:id="rId17"/>
    <p:sldId id="385" r:id="rId18"/>
    <p:sldId id="386" r:id="rId19"/>
    <p:sldId id="387" r:id="rId20"/>
    <p:sldId id="450" r:id="rId21"/>
    <p:sldId id="389" r:id="rId22"/>
    <p:sldId id="391" r:id="rId23"/>
    <p:sldId id="452" r:id="rId24"/>
    <p:sldId id="405" r:id="rId25"/>
    <p:sldId id="392" r:id="rId26"/>
    <p:sldId id="375" r:id="rId27"/>
    <p:sldId id="388" r:id="rId28"/>
    <p:sldId id="394" r:id="rId29"/>
    <p:sldId id="397" r:id="rId30"/>
    <p:sldId id="451" r:id="rId31"/>
    <p:sldId id="398" r:id="rId32"/>
    <p:sldId id="436" r:id="rId33"/>
  </p:sldIdLst>
  <p:sldSz cx="9906000" cy="6858000" type="A4"/>
  <p:notesSz cx="7099300" cy="10234613"/>
  <p:defaultTextStyle>
    <a:defPPr>
      <a:defRPr lang="en-US"/>
    </a:defPPr>
    <a:lvl1pPr algn="l" rtl="0" fontAlgn="base">
      <a:spcBef>
        <a:spcPct val="0"/>
      </a:spcBef>
      <a:spcAft>
        <a:spcPct val="0"/>
      </a:spcAft>
      <a:defRPr kern="1200" baseline="-25000">
        <a:solidFill>
          <a:schemeClr val="tx1"/>
        </a:solidFill>
        <a:latin typeface="Arial" charset="0"/>
        <a:ea typeface="+mn-ea"/>
        <a:cs typeface="Arial" charset="0"/>
      </a:defRPr>
    </a:lvl1pPr>
    <a:lvl2pPr marL="457200" algn="l" rtl="0" fontAlgn="base">
      <a:spcBef>
        <a:spcPct val="0"/>
      </a:spcBef>
      <a:spcAft>
        <a:spcPct val="0"/>
      </a:spcAft>
      <a:defRPr kern="1200" baseline="-25000">
        <a:solidFill>
          <a:schemeClr val="tx1"/>
        </a:solidFill>
        <a:latin typeface="Arial" charset="0"/>
        <a:ea typeface="+mn-ea"/>
        <a:cs typeface="Arial" charset="0"/>
      </a:defRPr>
    </a:lvl2pPr>
    <a:lvl3pPr marL="914400" algn="l" rtl="0" fontAlgn="base">
      <a:spcBef>
        <a:spcPct val="0"/>
      </a:spcBef>
      <a:spcAft>
        <a:spcPct val="0"/>
      </a:spcAft>
      <a:defRPr kern="1200" baseline="-25000">
        <a:solidFill>
          <a:schemeClr val="tx1"/>
        </a:solidFill>
        <a:latin typeface="Arial" charset="0"/>
        <a:ea typeface="+mn-ea"/>
        <a:cs typeface="Arial" charset="0"/>
      </a:defRPr>
    </a:lvl3pPr>
    <a:lvl4pPr marL="1371600" algn="l" rtl="0" fontAlgn="base">
      <a:spcBef>
        <a:spcPct val="0"/>
      </a:spcBef>
      <a:spcAft>
        <a:spcPct val="0"/>
      </a:spcAft>
      <a:defRPr kern="1200" baseline="-25000">
        <a:solidFill>
          <a:schemeClr val="tx1"/>
        </a:solidFill>
        <a:latin typeface="Arial" charset="0"/>
        <a:ea typeface="+mn-ea"/>
        <a:cs typeface="Arial" charset="0"/>
      </a:defRPr>
    </a:lvl4pPr>
    <a:lvl5pPr marL="1828800" algn="l" rtl="0" fontAlgn="base">
      <a:spcBef>
        <a:spcPct val="0"/>
      </a:spcBef>
      <a:spcAft>
        <a:spcPct val="0"/>
      </a:spcAft>
      <a:defRPr kern="1200" baseline="-25000">
        <a:solidFill>
          <a:schemeClr val="tx1"/>
        </a:solidFill>
        <a:latin typeface="Arial" charset="0"/>
        <a:ea typeface="+mn-ea"/>
        <a:cs typeface="Arial" charset="0"/>
      </a:defRPr>
    </a:lvl5pPr>
    <a:lvl6pPr marL="2286000" algn="l" defTabSz="914400" rtl="0" eaLnBrk="1" latinLnBrk="0" hangingPunct="1">
      <a:defRPr kern="1200" baseline="-25000">
        <a:solidFill>
          <a:schemeClr val="tx1"/>
        </a:solidFill>
        <a:latin typeface="Arial" charset="0"/>
        <a:ea typeface="+mn-ea"/>
        <a:cs typeface="Arial" charset="0"/>
      </a:defRPr>
    </a:lvl6pPr>
    <a:lvl7pPr marL="2743200" algn="l" defTabSz="914400" rtl="0" eaLnBrk="1" latinLnBrk="0" hangingPunct="1">
      <a:defRPr kern="1200" baseline="-25000">
        <a:solidFill>
          <a:schemeClr val="tx1"/>
        </a:solidFill>
        <a:latin typeface="Arial" charset="0"/>
        <a:ea typeface="+mn-ea"/>
        <a:cs typeface="Arial" charset="0"/>
      </a:defRPr>
    </a:lvl7pPr>
    <a:lvl8pPr marL="3200400" algn="l" defTabSz="914400" rtl="0" eaLnBrk="1" latinLnBrk="0" hangingPunct="1">
      <a:defRPr kern="1200" baseline="-25000">
        <a:solidFill>
          <a:schemeClr val="tx1"/>
        </a:solidFill>
        <a:latin typeface="Arial" charset="0"/>
        <a:ea typeface="+mn-ea"/>
        <a:cs typeface="Arial" charset="0"/>
      </a:defRPr>
    </a:lvl8pPr>
    <a:lvl9pPr marL="3657600" algn="l" defTabSz="914400" rtl="0" eaLnBrk="1" latinLnBrk="0" hangingPunct="1">
      <a:defRPr kern="1200" baseline="-250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1F3E7B"/>
    <a:srgbClr val="307D15"/>
    <a:srgbClr val="FFFFFF"/>
    <a:srgbClr val="0B20B9"/>
    <a:srgbClr val="44AE1E"/>
    <a:srgbClr val="000000"/>
    <a:srgbClr val="D46350"/>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00" autoAdjust="0"/>
    <p:restoredTop sz="94190" autoAdjust="0"/>
  </p:normalViewPr>
  <p:slideViewPr>
    <p:cSldViewPr>
      <p:cViewPr>
        <p:scale>
          <a:sx n="68" d="100"/>
          <a:sy n="68" d="100"/>
        </p:scale>
        <p:origin x="-954"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34" tIns="45717" rIns="91434" bIns="45717" rtlCol="0"/>
          <a:lstStyle>
            <a:lvl1pPr algn="l">
              <a:defRPr sz="1200">
                <a:latin typeface="Arial" charset="0"/>
                <a:cs typeface="Arial" charset="0"/>
              </a:defRPr>
            </a:lvl1pPr>
          </a:lstStyle>
          <a:p>
            <a:pPr>
              <a:defRPr/>
            </a:pPr>
            <a:endParaRPr lang="el-GR"/>
          </a:p>
        </p:txBody>
      </p:sp>
      <p:sp>
        <p:nvSpPr>
          <p:cNvPr id="3" name="Date Placeholder 2"/>
          <p:cNvSpPr>
            <a:spLocks noGrp="1"/>
          </p:cNvSpPr>
          <p:nvPr>
            <p:ph type="dt" sz="quarter" idx="1"/>
          </p:nvPr>
        </p:nvSpPr>
        <p:spPr>
          <a:xfrm>
            <a:off x="4021138" y="0"/>
            <a:ext cx="3076575" cy="511175"/>
          </a:xfrm>
          <a:prstGeom prst="rect">
            <a:avLst/>
          </a:prstGeom>
        </p:spPr>
        <p:txBody>
          <a:bodyPr vert="horz" lIns="91434" tIns="45717" rIns="91434" bIns="45717" rtlCol="0"/>
          <a:lstStyle>
            <a:lvl1pPr algn="r">
              <a:defRPr sz="1200">
                <a:latin typeface="Arial" charset="0"/>
                <a:cs typeface="Arial" charset="0"/>
              </a:defRPr>
            </a:lvl1pPr>
          </a:lstStyle>
          <a:p>
            <a:pPr>
              <a:defRPr/>
            </a:pPr>
            <a:fld id="{4CB94C80-F85C-4298-A312-5B9F1C6EC86B}" type="datetimeFigureOut">
              <a:rPr lang="el-GR"/>
              <a:pPr>
                <a:defRPr/>
              </a:pPr>
              <a:t>2/2/2017</a:t>
            </a:fld>
            <a:endParaRPr lang="el-GR"/>
          </a:p>
        </p:txBody>
      </p:sp>
      <p:sp>
        <p:nvSpPr>
          <p:cNvPr id="4" name="Footer Placeholder 3"/>
          <p:cNvSpPr>
            <a:spLocks noGrp="1"/>
          </p:cNvSpPr>
          <p:nvPr>
            <p:ph type="ftr" sz="quarter" idx="2"/>
          </p:nvPr>
        </p:nvSpPr>
        <p:spPr>
          <a:xfrm>
            <a:off x="0" y="9721850"/>
            <a:ext cx="3076575" cy="511175"/>
          </a:xfrm>
          <a:prstGeom prst="rect">
            <a:avLst/>
          </a:prstGeom>
        </p:spPr>
        <p:txBody>
          <a:bodyPr vert="horz" lIns="91434" tIns="45717" rIns="91434" bIns="45717" rtlCol="0" anchor="b"/>
          <a:lstStyle>
            <a:lvl1pPr algn="l">
              <a:defRPr sz="1200">
                <a:latin typeface="Arial" charset="0"/>
                <a:cs typeface="Arial" charset="0"/>
              </a:defRPr>
            </a:lvl1pPr>
          </a:lstStyle>
          <a:p>
            <a:pPr>
              <a:defRPr/>
            </a:pPr>
            <a:endParaRPr lang="el-G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34" tIns="45717" rIns="91434" bIns="45717" rtlCol="0" anchor="b"/>
          <a:lstStyle>
            <a:lvl1pPr algn="r">
              <a:defRPr sz="1200">
                <a:latin typeface="Arial" charset="0"/>
                <a:cs typeface="Arial" charset="0"/>
              </a:defRPr>
            </a:lvl1pPr>
          </a:lstStyle>
          <a:p>
            <a:pPr>
              <a:defRPr/>
            </a:pPr>
            <a:fld id="{50AE3864-34A6-4658-B612-C5EA4490B38F}"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35" tIns="49518" rIns="99035" bIns="49518" rtlCol="0"/>
          <a:lstStyle>
            <a:lvl1pPr algn="l">
              <a:defRPr sz="1300">
                <a:latin typeface="Arial" pitchFamily="34" charset="0"/>
                <a:cs typeface="Arial" pitchFamily="34" charset="0"/>
              </a:defRPr>
            </a:lvl1pPr>
          </a:lstStyle>
          <a:p>
            <a:pPr>
              <a:defRPr/>
            </a:pPr>
            <a:endParaRPr lang="el-GR"/>
          </a:p>
        </p:txBody>
      </p:sp>
      <p:sp>
        <p:nvSpPr>
          <p:cNvPr id="3" name="Date Placeholder 2"/>
          <p:cNvSpPr>
            <a:spLocks noGrp="1"/>
          </p:cNvSpPr>
          <p:nvPr>
            <p:ph type="dt" idx="1"/>
          </p:nvPr>
        </p:nvSpPr>
        <p:spPr>
          <a:xfrm>
            <a:off x="4021138" y="0"/>
            <a:ext cx="3076575" cy="511175"/>
          </a:xfrm>
          <a:prstGeom prst="rect">
            <a:avLst/>
          </a:prstGeom>
        </p:spPr>
        <p:txBody>
          <a:bodyPr vert="horz" lIns="99035" tIns="49518" rIns="99035" bIns="49518" rtlCol="0"/>
          <a:lstStyle>
            <a:lvl1pPr algn="r">
              <a:defRPr sz="1300">
                <a:latin typeface="Arial" pitchFamily="34" charset="0"/>
                <a:cs typeface="Arial" pitchFamily="34" charset="0"/>
              </a:defRPr>
            </a:lvl1pPr>
          </a:lstStyle>
          <a:p>
            <a:pPr>
              <a:defRPr/>
            </a:pPr>
            <a:fld id="{C1ADED88-8650-4CE5-9CEE-45CA731AE1B1}" type="datetimeFigureOut">
              <a:rPr lang="el-GR"/>
              <a:pPr>
                <a:defRPr/>
              </a:pPr>
              <a:t>2/2/2017</a:t>
            </a:fld>
            <a:endParaRPr lang="el-GR"/>
          </a:p>
        </p:txBody>
      </p:sp>
      <p:sp>
        <p:nvSpPr>
          <p:cNvPr id="4" name="Slide Image Placeholder 3"/>
          <p:cNvSpPr>
            <a:spLocks noGrp="1" noRot="1" noChangeAspect="1"/>
          </p:cNvSpPr>
          <p:nvPr>
            <p:ph type="sldImg" idx="2"/>
          </p:nvPr>
        </p:nvSpPr>
        <p:spPr>
          <a:xfrm>
            <a:off x="777875" y="768350"/>
            <a:ext cx="5543550" cy="3836988"/>
          </a:xfrm>
          <a:prstGeom prst="rect">
            <a:avLst/>
          </a:prstGeom>
          <a:noFill/>
          <a:ln w="12700">
            <a:solidFill>
              <a:prstClr val="black"/>
            </a:solidFill>
          </a:ln>
        </p:spPr>
        <p:txBody>
          <a:bodyPr vert="horz" lIns="99035" tIns="49518" rIns="99035" bIns="49518" rtlCol="0" anchor="ctr"/>
          <a:lstStyle/>
          <a:p>
            <a:pPr lvl="0"/>
            <a:endParaRPr lang="el-GR"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35" tIns="49518" rIns="99035" bIns="495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lIns="99035" tIns="49518" rIns="99035" bIns="49518" rtlCol="0" anchor="b"/>
          <a:lstStyle>
            <a:lvl1pPr algn="l">
              <a:defRPr sz="1300">
                <a:latin typeface="Arial" pitchFamily="34" charset="0"/>
                <a:cs typeface="Arial" pitchFamily="34" charset="0"/>
              </a:defRPr>
            </a:lvl1pPr>
          </a:lstStyle>
          <a:p>
            <a:pPr>
              <a:defRPr/>
            </a:pPr>
            <a:endParaRPr lang="el-GR"/>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35" tIns="49518" rIns="99035" bIns="49518" rtlCol="0" anchor="b"/>
          <a:lstStyle>
            <a:lvl1pPr algn="r">
              <a:defRPr sz="1300">
                <a:latin typeface="Arial" pitchFamily="34" charset="0"/>
                <a:cs typeface="Arial" pitchFamily="34" charset="0"/>
              </a:defRPr>
            </a:lvl1pPr>
          </a:lstStyle>
          <a:p>
            <a:pPr>
              <a:defRPr/>
            </a:pPr>
            <a:fld id="{CAF22A8E-A7D5-48C4-86D8-EB48973AD759}"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1E26EC-4A6F-439B-8B24-243B8D2873DE}" type="slidenum">
              <a:rPr lang="el-GR" smtClean="0">
                <a:latin typeface="Arial" charset="0"/>
                <a:cs typeface="Arial" charset="0"/>
              </a:rPr>
              <a:pPr/>
              <a:t>1</a:t>
            </a:fld>
            <a:endParaRPr lang="el-GR"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9A17F0-EE7D-4CF0-B036-EA7E2160FF4E}" type="slidenum">
              <a:rPr lang="el-GR" smtClean="0">
                <a:latin typeface="Arial" charset="0"/>
                <a:cs typeface="Arial" charset="0"/>
              </a:rPr>
              <a:pPr/>
              <a:t>10</a:t>
            </a:fld>
            <a:endParaRPr lang="el-GR"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0B4DC-4A5B-4C20-BEC7-7CF2B9E19558}" type="slidenum">
              <a:rPr lang="el-GR" smtClean="0">
                <a:latin typeface="Arial" charset="0"/>
                <a:cs typeface="Arial" charset="0"/>
              </a:rPr>
              <a:pPr/>
              <a:t>11</a:t>
            </a:fld>
            <a:endParaRPr lang="el-GR"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DDA1C8-7EA1-4502-96CF-71121597B1E7}" type="slidenum">
              <a:rPr lang="el-GR" smtClean="0">
                <a:latin typeface="Arial" charset="0"/>
                <a:cs typeface="Arial" charset="0"/>
              </a:rPr>
              <a:pPr/>
              <a:t>12</a:t>
            </a:fld>
            <a:endParaRPr lang="el-GR"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380B3E-113B-4D6D-9CDB-AD3C2E6BDA10}" type="slidenum">
              <a:rPr lang="el-GR" smtClean="0">
                <a:latin typeface="Arial" charset="0"/>
                <a:cs typeface="Arial" charset="0"/>
              </a:rPr>
              <a:pPr/>
              <a:t>13</a:t>
            </a:fld>
            <a:endParaRPr lang="el-GR"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4D0B49-D0C8-4D53-B026-CD63449FAD36}" type="slidenum">
              <a:rPr lang="el-GR" smtClean="0">
                <a:latin typeface="Arial" charset="0"/>
                <a:cs typeface="Arial" charset="0"/>
              </a:rPr>
              <a:pPr/>
              <a:t>14</a:t>
            </a:fld>
            <a:endParaRPr lang="el-GR"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CD111F-EFBC-4A60-9B45-546BCCCDADE6}" type="slidenum">
              <a:rPr lang="el-GR" smtClean="0">
                <a:latin typeface="Arial" charset="0"/>
                <a:cs typeface="Arial" charset="0"/>
              </a:rPr>
              <a:pPr/>
              <a:t>15</a:t>
            </a:fld>
            <a:endParaRPr lang="el-GR"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35FBE5-C657-4430-97C4-B65D81D221DD}" type="slidenum">
              <a:rPr lang="el-GR" smtClean="0">
                <a:latin typeface="Arial" charset="0"/>
                <a:cs typeface="Arial" charset="0"/>
              </a:rPr>
              <a:pPr/>
              <a:t>16</a:t>
            </a:fld>
            <a:endParaRPr lang="el-GR"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511354-CDF5-4926-83C1-99F5704C661F}" type="slidenum">
              <a:rPr lang="el-GR" smtClean="0">
                <a:latin typeface="Arial" charset="0"/>
                <a:cs typeface="Arial" charset="0"/>
              </a:rPr>
              <a:pPr/>
              <a:t>17</a:t>
            </a:fld>
            <a:endParaRPr lang="el-GR"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460CE1-9F6F-41FB-80F6-B44A67AD5277}" type="slidenum">
              <a:rPr lang="el-GR" smtClean="0">
                <a:latin typeface="Arial" charset="0"/>
                <a:cs typeface="Arial" charset="0"/>
              </a:rPr>
              <a:pPr/>
              <a:t>18</a:t>
            </a:fld>
            <a:endParaRPr lang="el-GR"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9B1C93-8D2C-48F5-853B-48EB7BA403E9}" type="slidenum">
              <a:rPr lang="el-GR" smtClean="0">
                <a:latin typeface="Arial" charset="0"/>
                <a:cs typeface="Arial" charset="0"/>
              </a:rPr>
              <a:pPr/>
              <a:t>19</a:t>
            </a:fld>
            <a:endParaRPr lang="el-GR"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C59DBB-5CC1-4EC6-8065-CBD634D78BEC}" type="slidenum">
              <a:rPr lang="el-GR" smtClean="0">
                <a:latin typeface="Arial" charset="0"/>
                <a:cs typeface="Arial" charset="0"/>
              </a:rPr>
              <a:pPr/>
              <a:t>2</a:t>
            </a:fld>
            <a:endParaRPr lang="el-GR"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E37CC7-6E3D-4123-9788-46964225949E}" type="slidenum">
              <a:rPr lang="el-GR" smtClean="0">
                <a:latin typeface="Arial" charset="0"/>
                <a:cs typeface="Arial" charset="0"/>
              </a:rPr>
              <a:pPr/>
              <a:t>20</a:t>
            </a:fld>
            <a:endParaRPr lang="el-GR"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F31D2F-E498-47BE-8D37-DDFBE1188CEC}" type="slidenum">
              <a:rPr lang="el-GR" smtClean="0">
                <a:latin typeface="Arial" charset="0"/>
                <a:cs typeface="Arial" charset="0"/>
              </a:rPr>
              <a:pPr/>
              <a:t>21</a:t>
            </a:fld>
            <a:endParaRPr lang="el-GR"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B6F5B7-E175-4B69-9443-5D7DBD0AA7EA}" type="slidenum">
              <a:rPr lang="el-GR" smtClean="0">
                <a:latin typeface="Arial" charset="0"/>
                <a:cs typeface="Arial" charset="0"/>
              </a:rPr>
              <a:pPr/>
              <a:t>22</a:t>
            </a:fld>
            <a:endParaRPr lang="el-GR"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86BECC-C7CC-45CA-8A61-B8160A55A35A}" type="slidenum">
              <a:rPr lang="el-GR" smtClean="0">
                <a:latin typeface="Arial" charset="0"/>
                <a:cs typeface="Arial" charset="0"/>
              </a:rPr>
              <a:pPr/>
              <a:t>23</a:t>
            </a:fld>
            <a:endParaRPr lang="el-GR"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8CC76E-005E-4B04-B216-AF8A17DE88C9}" type="slidenum">
              <a:rPr lang="el-GR" smtClean="0">
                <a:latin typeface="Arial" charset="0"/>
                <a:cs typeface="Arial" charset="0"/>
              </a:rPr>
              <a:pPr/>
              <a:t>24</a:t>
            </a:fld>
            <a:endParaRPr lang="el-GR"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E1CD21-7D60-4D4D-A806-42F23746597B}" type="slidenum">
              <a:rPr lang="el-GR" smtClean="0">
                <a:latin typeface="Arial" charset="0"/>
                <a:cs typeface="Arial" charset="0"/>
              </a:rPr>
              <a:pPr/>
              <a:t>25</a:t>
            </a:fld>
            <a:endParaRPr lang="el-GR"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3F91FD-BAE6-4F01-81F1-BE876FDED01D}" type="slidenum">
              <a:rPr lang="el-GR" smtClean="0">
                <a:latin typeface="Arial" charset="0"/>
                <a:cs typeface="Arial" charset="0"/>
              </a:rPr>
              <a:pPr/>
              <a:t>26</a:t>
            </a:fld>
            <a:endParaRPr lang="el-GR"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61E6B-6577-4C51-AEFD-0D8BB42ADB7F}" type="slidenum">
              <a:rPr lang="el-GR" smtClean="0">
                <a:latin typeface="Arial" charset="0"/>
                <a:cs typeface="Arial" charset="0"/>
              </a:rPr>
              <a:pPr/>
              <a:t>27</a:t>
            </a:fld>
            <a:endParaRPr lang="el-GR"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381EA3-D116-4099-84BF-A836A22631BD}" type="slidenum">
              <a:rPr lang="el-GR" smtClean="0">
                <a:latin typeface="Arial" charset="0"/>
                <a:cs typeface="Arial" charset="0"/>
              </a:rPr>
              <a:pPr/>
              <a:t>28</a:t>
            </a:fld>
            <a:endParaRPr lang="el-GR"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C078B5-A89A-4447-9949-EF23AD17D5AB}" type="slidenum">
              <a:rPr lang="el-GR" smtClean="0">
                <a:latin typeface="Arial" charset="0"/>
                <a:cs typeface="Arial" charset="0"/>
              </a:rPr>
              <a:pPr/>
              <a:t>29</a:t>
            </a:fld>
            <a:endParaRPr lang="el-G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6F4EBD-AA32-4F5A-A3BD-A5A456869A64}" type="slidenum">
              <a:rPr lang="el-GR" smtClean="0">
                <a:latin typeface="Arial" charset="0"/>
                <a:cs typeface="Arial" charset="0"/>
              </a:rPr>
              <a:pPr/>
              <a:t>3</a:t>
            </a:fld>
            <a:endParaRPr lang="el-GR"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7DDC75-8F12-4ADF-A065-62F57C33FB05}" type="slidenum">
              <a:rPr lang="el-GR" smtClean="0">
                <a:latin typeface="Arial" charset="0"/>
                <a:cs typeface="Arial" charset="0"/>
              </a:rPr>
              <a:pPr/>
              <a:t>30</a:t>
            </a:fld>
            <a:endParaRPr lang="el-GR"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2FEAAB-9985-4312-BD6D-0FE4CD6468D2}" type="slidenum">
              <a:rPr lang="el-GR" smtClean="0">
                <a:latin typeface="Arial" charset="0"/>
                <a:cs typeface="Arial" charset="0"/>
              </a:rPr>
              <a:pPr/>
              <a:t>31</a:t>
            </a:fld>
            <a:endParaRPr lang="el-GR"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4DCDB7-0372-4322-A0D5-8101FDEDEB6D}" type="slidenum">
              <a:rPr lang="el-GR" smtClean="0">
                <a:latin typeface="Arial" charset="0"/>
                <a:cs typeface="Arial" charset="0"/>
              </a:rPr>
              <a:pPr/>
              <a:t>32</a:t>
            </a:fld>
            <a:endParaRPr lang="el-G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563D33-EC4D-44E1-A221-F6E5D6C6382F}" type="slidenum">
              <a:rPr lang="el-GR" smtClean="0">
                <a:latin typeface="Arial" charset="0"/>
                <a:cs typeface="Arial" charset="0"/>
              </a:rPr>
              <a:pPr/>
              <a:t>4</a:t>
            </a:fld>
            <a:endParaRPr lang="el-G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208CBE-95A1-40F2-ADDE-964D8B246326}" type="slidenum">
              <a:rPr lang="el-GR" smtClean="0">
                <a:latin typeface="Arial" charset="0"/>
                <a:cs typeface="Arial" charset="0"/>
              </a:rPr>
              <a:pPr/>
              <a:t>5</a:t>
            </a:fld>
            <a:endParaRPr lang="el-GR"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B8C906-AF4B-452A-9A0D-6C5E387A0D0E}" type="slidenum">
              <a:rPr lang="el-GR" smtClean="0">
                <a:latin typeface="Arial" charset="0"/>
                <a:cs typeface="Arial" charset="0"/>
              </a:rPr>
              <a:pPr/>
              <a:t>6</a:t>
            </a:fld>
            <a:endParaRPr lang="el-G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9AF71-A731-4F7F-AFB2-1070AD0C855E}" type="slidenum">
              <a:rPr lang="el-GR" smtClean="0">
                <a:latin typeface="Arial" charset="0"/>
                <a:cs typeface="Arial" charset="0"/>
              </a:rPr>
              <a:pPr/>
              <a:t>7</a:t>
            </a:fld>
            <a:endParaRPr lang="el-GR"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93A015-0AE9-4B6C-B82E-CEB8823CF107}" type="slidenum">
              <a:rPr lang="el-GR" smtClean="0">
                <a:latin typeface="Arial" charset="0"/>
                <a:cs typeface="Arial" charset="0"/>
              </a:rPr>
              <a:pPr/>
              <a:t>8</a:t>
            </a:fld>
            <a:endParaRPr lang="el-GR"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t>
            </a:r>
            <a:endParaRPr lang="el-GR"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1104A6-621D-420D-BA19-A690ED0B6138}" type="slidenum">
              <a:rPr lang="el-GR" smtClean="0">
                <a:latin typeface="Arial" charset="0"/>
                <a:cs typeface="Arial" charset="0"/>
              </a:rPr>
              <a:pPr/>
              <a:t>9</a:t>
            </a:fld>
            <a:endParaRPr lang="el-G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F6460696-AC18-4ED1-9478-AAFA64CDEF6B}" type="datetime1">
              <a:rPr lang="el-GR"/>
              <a:pPr>
                <a:defRPr/>
              </a:pPr>
              <a:t>2/2/2017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AC61E4-5080-4D56-902A-6E80135F90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B5D9A82B-E93F-4302-9AB4-00933BD88666}" type="datetime1">
              <a:rPr lang="el-GR"/>
              <a:pPr>
                <a:defRPr/>
              </a:pPr>
              <a:t>2/2/2017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0E93B-D94F-45CB-8334-AF94E6E10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3630BC18-6140-4D7F-B677-7EA748D41713}" type="datetime1">
              <a:rPr lang="el-GR"/>
              <a:pPr>
                <a:defRPr/>
              </a:pPr>
              <a:t>2/2/2017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99AF43-FFED-4EA7-B492-6D08FDAEB6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762707C8-1687-4299-8AE2-B8F4E781E3F8}" type="datetime1">
              <a:rPr lang="el-GR"/>
              <a:pPr>
                <a:defRPr/>
              </a:pPr>
              <a:t>2/2/2017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7309B6-C3D7-4AA9-B811-EE6F8D8FDB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E1E163F-87FF-4C12-B2C6-FD66F9CB5A39}" type="datetime1">
              <a:rPr lang="el-GR"/>
              <a:pPr>
                <a:defRPr/>
              </a:pPr>
              <a:t>2/2/2017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306115-D38F-41C8-A7F8-90B720CEA4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F51BF06C-0F6A-47C3-8BBE-76184EF239F7}" type="datetime1">
              <a:rPr lang="el-GR"/>
              <a:pPr>
                <a:defRPr/>
              </a:pPr>
              <a:t>2/2/2017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B2DA85-37A4-4221-9AEC-BC0799918E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5A4DD202-F09B-4BBA-B459-C940CCCC3A96}" type="datetime1">
              <a:rPr lang="el-GR"/>
              <a:pPr>
                <a:defRPr/>
              </a:pPr>
              <a:t>2/2/2017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EE8188-1825-44CA-9E52-59671A4833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2BCBB5A8-7D27-4C10-BB35-A8856A36FC15}" type="datetime1">
              <a:rPr lang="el-GR"/>
              <a:pPr>
                <a:defRPr/>
              </a:pPr>
              <a:t>2/2/2017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C31E8B-EA6C-40AF-AD29-95531CB7C7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C2A84AF-FEC3-469F-8FAE-191BEE85BADB}" type="datetime1">
              <a:rPr lang="el-GR"/>
              <a:pPr>
                <a:defRPr/>
              </a:pPr>
              <a:t>2/2/2017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EC4BB9-37DF-486A-870B-F44E9B0359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A84B317-A9D7-4DF4-B677-D45F29B596E2}" type="datetime1">
              <a:rPr lang="el-GR"/>
              <a:pPr>
                <a:defRPr/>
              </a:pPr>
              <a:t>2/2/2017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0F9012-2142-48DB-A1D0-4702754A9C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B33A88-1365-4E6D-BC28-2120AF1844E9}" type="datetime1">
              <a:rPr lang="el-GR"/>
              <a:pPr>
                <a:defRPr/>
              </a:pPr>
              <a:t>2/2/2017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D1650C-DADF-4396-9E6E-B8DA28A470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latin typeface="Arial" pitchFamily="34" charset="0"/>
                <a:cs typeface="Arial" pitchFamily="34" charset="0"/>
              </a:defRPr>
            </a:lvl1pPr>
          </a:lstStyle>
          <a:p>
            <a:pPr>
              <a:defRPr/>
            </a:pPr>
            <a:fld id="{8FC1AA39-A61A-4BE0-9E5B-3BEBACEB7D11}" type="datetime1">
              <a:rPr lang="el-GR"/>
              <a:pPr>
                <a:defRPr/>
              </a:pPr>
              <a:t>2/2/2017</a:t>
            </a:fld>
            <a:endParaRPr lang="en-US"/>
          </a:p>
        </p:txBody>
      </p:sp>
      <p:sp>
        <p:nvSpPr>
          <p:cNvPr id="2458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latin typeface="Arial" pitchFamily="34" charset="0"/>
                <a:cs typeface="Arial" pitchFamily="34" charset="0"/>
              </a:defRPr>
            </a:lvl1pPr>
          </a:lstStyle>
          <a:p>
            <a:pPr>
              <a:defRPr/>
            </a:pPr>
            <a:endParaRPr lang="en-US"/>
          </a:p>
        </p:txBody>
      </p:sp>
      <p:sp>
        <p:nvSpPr>
          <p:cNvPr id="24582"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latin typeface="Arial" pitchFamily="34" charset="0"/>
                <a:cs typeface="Arial" pitchFamily="34" charset="0"/>
              </a:defRPr>
            </a:lvl1pPr>
          </a:lstStyle>
          <a:p>
            <a:pPr>
              <a:defRPr/>
            </a:pPr>
            <a:fld id="{8239007C-F6EB-43F0-9911-17799E8A4B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Microsoft_Office_Excel_Chart1.xls"/><Relationship Id="rId5" Type="http://schemas.openxmlformats.org/officeDocument/2006/relationships/image" Target="../media/image1.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endParaRPr lang="en-US" sz="25000" b="1" spc="600" baseline="-25000" dirty="0">
              <a:solidFill>
                <a:schemeClr val="bg1">
                  <a:lumMod val="95000"/>
                </a:schemeClr>
              </a:solidFill>
              <a:latin typeface="+mj-lt"/>
            </a:endParaRPr>
          </a:p>
        </p:txBody>
      </p:sp>
      <p:sp>
        <p:nvSpPr>
          <p:cNvPr id="3075"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3076"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3077"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3078"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3079"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3080"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3081" name="Line 21"/>
          <p:cNvSpPr>
            <a:spLocks noChangeShapeType="1"/>
          </p:cNvSpPr>
          <p:nvPr/>
        </p:nvSpPr>
        <p:spPr bwMode="auto">
          <a:xfrm>
            <a:off x="838200" y="1143000"/>
            <a:ext cx="9067800" cy="0"/>
          </a:xfrm>
          <a:prstGeom prst="line">
            <a:avLst/>
          </a:prstGeom>
          <a:noFill/>
          <a:ln w="9525">
            <a:solidFill>
              <a:schemeClr val="tx1"/>
            </a:solidFill>
            <a:round/>
            <a:headEnd/>
            <a:tailEnd/>
          </a:ln>
        </p:spPr>
        <p:txBody>
          <a:bodyPr/>
          <a:lstStyle/>
          <a:p>
            <a:endParaRPr lang="el-GR"/>
          </a:p>
        </p:txBody>
      </p:sp>
      <p:sp>
        <p:nvSpPr>
          <p:cNvPr id="3082" name="Date Placeholder 23"/>
          <p:cNvSpPr>
            <a:spLocks noGrp="1"/>
          </p:cNvSpPr>
          <p:nvPr>
            <p:ph type="dt" sz="quarter" idx="10"/>
          </p:nvPr>
        </p:nvSpPr>
        <p:spPr>
          <a:xfrm>
            <a:off x="76200" y="6553200"/>
            <a:ext cx="2120900" cy="476250"/>
          </a:xfrm>
          <a:noFill/>
        </p:spPr>
        <p:txBody>
          <a:bodyPr/>
          <a:lstStyle/>
          <a:p>
            <a:fld id="{D8543B01-F722-453B-858B-0AAB15448189}"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pic>
        <p:nvPicPr>
          <p:cNvPr id="3083"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pic>
        <p:nvPicPr>
          <p:cNvPr id="3084" name="Picture 22" descr="http://www.zaina.lt/sites/zaina.lt/files/header_logo.gif"/>
          <p:cNvPicPr>
            <a:picLocks noChangeAspect="1" noChangeArrowheads="1"/>
          </p:cNvPicPr>
          <p:nvPr/>
        </p:nvPicPr>
        <p:blipFill>
          <a:blip r:embed="rId4" cstate="print"/>
          <a:srcRect/>
          <a:stretch>
            <a:fillRect/>
          </a:stretch>
        </p:blipFill>
        <p:spPr bwMode="auto">
          <a:xfrm>
            <a:off x="7848600" y="5791200"/>
            <a:ext cx="1905000" cy="447675"/>
          </a:xfrm>
          <a:prstGeom prst="rect">
            <a:avLst/>
          </a:prstGeom>
          <a:noFill/>
          <a:ln w="9525">
            <a:noFill/>
            <a:miter lim="800000"/>
            <a:headEnd/>
            <a:tailEnd/>
          </a:ln>
        </p:spPr>
      </p:pic>
      <p:pic>
        <p:nvPicPr>
          <p:cNvPr id="3085" name="Picture 2" descr="http://static.sg.groupon-content.net/08/37/1344332123708.jpg"/>
          <p:cNvPicPr>
            <a:picLocks noChangeAspect="1" noChangeArrowheads="1"/>
          </p:cNvPicPr>
          <p:nvPr/>
        </p:nvPicPr>
        <p:blipFill>
          <a:blip r:embed="rId5" cstate="print"/>
          <a:srcRect/>
          <a:stretch>
            <a:fillRect/>
          </a:stretch>
        </p:blipFill>
        <p:spPr bwMode="auto">
          <a:xfrm>
            <a:off x="2800350" y="3162300"/>
            <a:ext cx="4286250" cy="2857500"/>
          </a:xfrm>
          <a:prstGeom prst="rect">
            <a:avLst/>
          </a:prstGeom>
          <a:noFill/>
          <a:ln w="9525">
            <a:noFill/>
            <a:miter lim="800000"/>
            <a:headEnd/>
            <a:tailEnd/>
          </a:ln>
        </p:spPr>
      </p:pic>
      <p:sp>
        <p:nvSpPr>
          <p:cNvPr id="3086" name="TextBox 16"/>
          <p:cNvSpPr txBox="1">
            <a:spLocks noChangeArrowheads="1"/>
          </p:cNvSpPr>
          <p:nvPr/>
        </p:nvSpPr>
        <p:spPr bwMode="auto">
          <a:xfrm>
            <a:off x="3124200" y="1981200"/>
            <a:ext cx="7620000" cy="503238"/>
          </a:xfrm>
          <a:prstGeom prst="rect">
            <a:avLst/>
          </a:prstGeom>
          <a:noFill/>
          <a:ln w="9525">
            <a:noFill/>
            <a:miter lim="800000"/>
            <a:headEnd/>
            <a:tailEnd/>
          </a:ln>
        </p:spPr>
        <p:txBody>
          <a:bodyPr>
            <a:spAutoFit/>
          </a:bodyPr>
          <a:lstStyle/>
          <a:p>
            <a:r>
              <a:rPr lang="el-GR" sz="4000" b="1">
                <a:latin typeface="CF Helvetica-Regular" pitchFamily="50" charset="0"/>
              </a:rPr>
              <a:t>Καλώς ήρθατε!</a:t>
            </a:r>
            <a:endParaRPr lang="en-US" sz="4000" b="1">
              <a:latin typeface="CF Helvetica-Regular" pitchFamily="50" charset="0"/>
            </a:endParaRPr>
          </a:p>
        </p:txBody>
      </p:sp>
      <p:sp>
        <p:nvSpPr>
          <p:cNvPr id="3087"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33A3FFCE-AAD1-4E4B-9588-1429B6270DFF}" type="slidenum">
              <a:rPr lang="en-US" sz="25000" b="1" spc="600" baseline="-25000" smtClean="0">
                <a:solidFill>
                  <a:schemeClr val="bg1">
                    <a:lumMod val="95000"/>
                  </a:schemeClr>
                </a:solidFill>
                <a:latin typeface="+mj-lt"/>
              </a:rPr>
              <a:pPr algn="l">
                <a:spcBef>
                  <a:spcPct val="50000"/>
                </a:spcBef>
                <a:defRPr/>
              </a:pPr>
              <a:t>10</a:t>
            </a:fld>
            <a:endParaRPr lang="en-US" sz="25000" b="1" spc="600" baseline="-25000" dirty="0">
              <a:solidFill>
                <a:schemeClr val="bg1">
                  <a:lumMod val="95000"/>
                </a:schemeClr>
              </a:solidFill>
              <a:latin typeface="+mj-lt"/>
            </a:endParaRPr>
          </a:p>
        </p:txBody>
      </p:sp>
      <p:sp>
        <p:nvSpPr>
          <p:cNvPr id="12291"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2292"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2293"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2294"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2295"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2296"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2297"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2298" name="Date Placeholder 23"/>
          <p:cNvSpPr>
            <a:spLocks noGrp="1"/>
          </p:cNvSpPr>
          <p:nvPr>
            <p:ph type="dt" sz="quarter" idx="10"/>
          </p:nvPr>
        </p:nvSpPr>
        <p:spPr>
          <a:xfrm>
            <a:off x="76200" y="6553200"/>
            <a:ext cx="2120900" cy="476250"/>
          </a:xfrm>
          <a:noFill/>
        </p:spPr>
        <p:txBody>
          <a:bodyPr/>
          <a:lstStyle/>
          <a:p>
            <a:fld id="{FD9C07CB-991D-4511-8AB2-1CE9DBC459D5}" type="datetime1">
              <a:rPr lang="el-GR" sz="1000" smtClean="0">
                <a:latin typeface="Arial" charset="0"/>
                <a:cs typeface="Arial" charset="0"/>
              </a:rPr>
              <a:pPr/>
              <a:t>2/2/2017</a:t>
            </a:fld>
            <a:endParaRPr lang="en-US" sz="1000" smtClean="0">
              <a:latin typeface="Arial" charset="0"/>
              <a:cs typeface="Arial" charset="0"/>
            </a:endParaRPr>
          </a:p>
        </p:txBody>
      </p:sp>
      <p:pic>
        <p:nvPicPr>
          <p:cNvPr id="12299"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12300" name="TextBox 19"/>
          <p:cNvSpPr txBox="1">
            <a:spLocks noChangeArrowheads="1"/>
          </p:cNvSpPr>
          <p:nvPr/>
        </p:nvSpPr>
        <p:spPr bwMode="auto">
          <a:xfrm>
            <a:off x="1143000" y="1676400"/>
            <a:ext cx="8229600" cy="523875"/>
          </a:xfrm>
          <a:prstGeom prst="rect">
            <a:avLst/>
          </a:prstGeom>
          <a:noFill/>
          <a:ln w="9525">
            <a:noFill/>
            <a:miter lim="800000"/>
            <a:headEnd/>
            <a:tailEnd/>
          </a:ln>
        </p:spPr>
        <p:txBody>
          <a:bodyPr>
            <a:spAutoFit/>
          </a:bodyPr>
          <a:lstStyle/>
          <a:p>
            <a:r>
              <a:rPr lang="en-US" sz="1600" baseline="0"/>
              <a:t> </a:t>
            </a:r>
            <a:endParaRPr lang="el-GR"/>
          </a:p>
          <a:p>
            <a:endParaRPr lang="el-GR"/>
          </a:p>
        </p:txBody>
      </p:sp>
      <p:sp>
        <p:nvSpPr>
          <p:cNvPr id="12301" name="TextBox 15"/>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12302" name="TextBox 17"/>
          <p:cNvSpPr txBox="1">
            <a:spLocks noChangeArrowheads="1"/>
          </p:cNvSpPr>
          <p:nvPr/>
        </p:nvSpPr>
        <p:spPr bwMode="auto">
          <a:xfrm>
            <a:off x="990600" y="1371600"/>
            <a:ext cx="8458200" cy="2862263"/>
          </a:xfrm>
          <a:prstGeom prst="rect">
            <a:avLst/>
          </a:prstGeom>
          <a:noFill/>
          <a:ln w="9525">
            <a:noFill/>
            <a:miter lim="800000"/>
            <a:headEnd/>
            <a:tailEnd/>
          </a:ln>
        </p:spPr>
        <p:txBody>
          <a:bodyPr>
            <a:spAutoFit/>
          </a:bodyPr>
          <a:lstStyle/>
          <a:p>
            <a:r>
              <a:rPr lang="en-US" sz="2400" b="1"/>
              <a:t>Microneedling</a:t>
            </a:r>
            <a:r>
              <a:rPr lang="el-GR" sz="2400" b="1"/>
              <a:t>: </a:t>
            </a:r>
          </a:p>
          <a:p>
            <a:endParaRPr lang="el-GR" sz="2400"/>
          </a:p>
          <a:p>
            <a:pPr algn="just"/>
            <a:endParaRPr lang="el-GR" sz="2400"/>
          </a:p>
          <a:p>
            <a:pPr algn="just"/>
            <a:r>
              <a:rPr lang="el-GR" sz="2400"/>
              <a:t>Η θεραπεία </a:t>
            </a:r>
            <a:r>
              <a:rPr lang="en-US" sz="2400" b="1"/>
              <a:t>Microneedling</a:t>
            </a:r>
            <a:r>
              <a:rPr lang="el-GR" sz="2400"/>
              <a:t> (θεραπεία με μικροβελόνες/</a:t>
            </a:r>
            <a:r>
              <a:rPr lang="en-US" sz="2400"/>
              <a:t>roller</a:t>
            </a:r>
            <a:r>
              <a:rPr lang="el-GR" sz="2400"/>
              <a:t>) είναι</a:t>
            </a:r>
            <a:r>
              <a:rPr lang="el-GR" sz="2400" baseline="0"/>
              <a:t> </a:t>
            </a:r>
            <a:r>
              <a:rPr lang="el-GR" sz="2400"/>
              <a:t>η μέθοδος που</a:t>
            </a:r>
            <a:r>
              <a:rPr lang="en-US" sz="2400" baseline="0"/>
              <a:t> </a:t>
            </a:r>
            <a:r>
              <a:rPr lang="el-GR" sz="2400"/>
              <a:t>εκμεταλλεύεται τη χρήση μικροβελονών για τη </a:t>
            </a:r>
            <a:r>
              <a:rPr lang="el-GR" sz="2400" b="1"/>
              <a:t>φυσική παραγωγή κολλαγόνου </a:t>
            </a:r>
            <a:r>
              <a:rPr lang="el-GR" sz="2400"/>
              <a:t>και</a:t>
            </a:r>
            <a:r>
              <a:rPr lang="el-GR" sz="2400" baseline="0"/>
              <a:t> </a:t>
            </a:r>
            <a:r>
              <a:rPr lang="el-GR" sz="2400"/>
              <a:t>ελαστίνης ενώ ταυτόχρονα </a:t>
            </a:r>
            <a:r>
              <a:rPr lang="el-GR" sz="2400" b="1"/>
              <a:t>προάγει τη διαδερμική μεταφορά των ενεργών συστατικών</a:t>
            </a:r>
            <a:r>
              <a:rPr lang="el-GR" sz="2400" baseline="0"/>
              <a:t> </a:t>
            </a:r>
            <a:r>
              <a:rPr lang="el-GR" sz="2400"/>
              <a:t>εξασφαλίζοντας θεαματικά αποτελέσματα σε πρόσωπο και σώμα. </a:t>
            </a:r>
            <a:r>
              <a:rPr lang="el-GR" sz="2400" baseline="0"/>
              <a:t> </a:t>
            </a:r>
            <a:endParaRPr lang="en-US"/>
          </a:p>
          <a:p>
            <a:endParaRPr lang="el-GR"/>
          </a:p>
          <a:p>
            <a:endParaRPr lang="el-GR"/>
          </a:p>
          <a:p>
            <a:r>
              <a:rPr lang="el-GR"/>
              <a:t> </a:t>
            </a:r>
            <a:endParaRPr lang="en-US"/>
          </a:p>
        </p:txBody>
      </p:sp>
      <p:pic>
        <p:nvPicPr>
          <p:cNvPr id="12303" name="Picture 7" descr="그래픽12"/>
          <p:cNvPicPr preferRelativeResize="0">
            <a:picLocks noChangeArrowheads="1"/>
          </p:cNvPicPr>
          <p:nvPr/>
        </p:nvPicPr>
        <p:blipFill>
          <a:blip r:embed="rId4" cstate="print"/>
          <a:srcRect t="19069" b="5173"/>
          <a:stretch>
            <a:fillRect/>
          </a:stretch>
        </p:blipFill>
        <p:spPr bwMode="auto">
          <a:xfrm>
            <a:off x="2209800" y="4572000"/>
            <a:ext cx="2057400" cy="1371600"/>
          </a:xfrm>
          <a:prstGeom prst="rect">
            <a:avLst/>
          </a:prstGeom>
          <a:solidFill>
            <a:srgbClr val="FF0000">
              <a:alpha val="50195"/>
            </a:srgbClr>
          </a:solidFill>
          <a:ln w="9525">
            <a:solidFill>
              <a:schemeClr val="tx1"/>
            </a:solidFill>
            <a:miter lim="800000"/>
            <a:headEnd/>
            <a:tailEnd/>
          </a:ln>
        </p:spPr>
      </p:pic>
      <p:pic>
        <p:nvPicPr>
          <p:cNvPr id="12304" name="Picture 5" descr="그래픽01"/>
          <p:cNvPicPr preferRelativeResize="0">
            <a:picLocks noChangeAspect="1" noChangeArrowheads="1"/>
          </p:cNvPicPr>
          <p:nvPr/>
        </p:nvPicPr>
        <p:blipFill>
          <a:blip r:embed="rId5" cstate="print"/>
          <a:srcRect l="-67"/>
          <a:stretch>
            <a:fillRect/>
          </a:stretch>
        </p:blipFill>
        <p:spPr bwMode="auto">
          <a:xfrm>
            <a:off x="5334000" y="4551363"/>
            <a:ext cx="2343150" cy="1392237"/>
          </a:xfrm>
          <a:prstGeom prst="rect">
            <a:avLst/>
          </a:prstGeom>
          <a:solidFill>
            <a:srgbClr val="FF0000">
              <a:alpha val="50195"/>
            </a:srgbClr>
          </a:solidFill>
          <a:ln w="12700">
            <a:solidFill>
              <a:schemeClr val="tx1"/>
            </a:solidFill>
            <a:miter lim="800000"/>
            <a:headEnd/>
            <a:tailEnd/>
          </a:ln>
        </p:spPr>
      </p:pic>
      <p:sp>
        <p:nvSpPr>
          <p:cNvPr id="12305" name="TextBox 23"/>
          <p:cNvSpPr txBox="1">
            <a:spLocks noChangeArrowheads="1"/>
          </p:cNvSpPr>
          <p:nvPr/>
        </p:nvSpPr>
        <p:spPr bwMode="auto">
          <a:xfrm>
            <a:off x="1143000" y="6019800"/>
            <a:ext cx="3429000" cy="369888"/>
          </a:xfrm>
          <a:prstGeom prst="rect">
            <a:avLst/>
          </a:prstGeom>
          <a:noFill/>
          <a:ln w="9525">
            <a:noFill/>
            <a:miter lim="800000"/>
            <a:headEnd/>
            <a:tailEnd/>
          </a:ln>
        </p:spPr>
        <p:txBody>
          <a:bodyPr>
            <a:spAutoFit/>
          </a:bodyPr>
          <a:lstStyle/>
          <a:p>
            <a:r>
              <a:rPr lang="el-GR"/>
              <a:t>                        Ενισχυμένη  απορρόφηση</a:t>
            </a:r>
            <a:r>
              <a:rPr lang="el-GR" baseline="0"/>
              <a:t> </a:t>
            </a:r>
            <a:endParaRPr lang="en-US"/>
          </a:p>
        </p:txBody>
      </p:sp>
      <p:sp>
        <p:nvSpPr>
          <p:cNvPr id="12306" name="TextBox 24"/>
          <p:cNvSpPr txBox="1">
            <a:spLocks noChangeArrowheads="1"/>
          </p:cNvSpPr>
          <p:nvPr/>
        </p:nvSpPr>
        <p:spPr bwMode="auto">
          <a:xfrm>
            <a:off x="5638800" y="6096000"/>
            <a:ext cx="3581400" cy="276225"/>
          </a:xfrm>
          <a:prstGeom prst="rect">
            <a:avLst/>
          </a:prstGeom>
          <a:noFill/>
          <a:ln w="9525">
            <a:noFill/>
            <a:miter lim="800000"/>
            <a:headEnd/>
            <a:tailEnd/>
          </a:ln>
        </p:spPr>
        <p:txBody>
          <a:bodyPr>
            <a:spAutoFit/>
          </a:bodyPr>
          <a:lstStyle/>
          <a:p>
            <a:r>
              <a:rPr lang="el-GR"/>
              <a:t>Επουλωτική διαδικασία</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10A58881-F208-4763-9C5D-0D2D480EA51F}" type="slidenum">
              <a:rPr lang="en-US" sz="25000" b="1" spc="600" baseline="-25000" smtClean="0">
                <a:solidFill>
                  <a:schemeClr val="bg1">
                    <a:lumMod val="95000"/>
                  </a:schemeClr>
                </a:solidFill>
                <a:latin typeface="+mj-lt"/>
              </a:rPr>
              <a:pPr algn="l">
                <a:spcBef>
                  <a:spcPct val="50000"/>
                </a:spcBef>
                <a:defRPr/>
              </a:pPr>
              <a:t>11</a:t>
            </a:fld>
            <a:endParaRPr lang="en-US" sz="25000" b="1" spc="600" baseline="-25000" dirty="0">
              <a:solidFill>
                <a:schemeClr val="bg1">
                  <a:lumMod val="95000"/>
                </a:schemeClr>
              </a:solidFill>
              <a:latin typeface="+mj-lt"/>
            </a:endParaRPr>
          </a:p>
        </p:txBody>
      </p:sp>
      <p:sp>
        <p:nvSpPr>
          <p:cNvPr id="13315"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3316"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3317"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3318"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3319"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3320"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3321"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3322" name="Date Placeholder 23"/>
          <p:cNvSpPr>
            <a:spLocks noGrp="1"/>
          </p:cNvSpPr>
          <p:nvPr>
            <p:ph type="dt" sz="quarter" idx="10"/>
          </p:nvPr>
        </p:nvSpPr>
        <p:spPr>
          <a:xfrm>
            <a:off x="76200" y="6553200"/>
            <a:ext cx="2120900" cy="476250"/>
          </a:xfrm>
          <a:noFill/>
        </p:spPr>
        <p:txBody>
          <a:bodyPr/>
          <a:lstStyle/>
          <a:p>
            <a:fld id="{0FF286A1-88FA-4474-B2AA-7F21341750B7}" type="datetime1">
              <a:rPr lang="el-GR" sz="1000" smtClean="0">
                <a:latin typeface="Arial" charset="0"/>
                <a:cs typeface="Arial" charset="0"/>
              </a:rPr>
              <a:pPr/>
              <a:t>2/2/2017</a:t>
            </a:fld>
            <a:endParaRPr lang="en-US" sz="1000" smtClean="0">
              <a:latin typeface="Arial" charset="0"/>
              <a:cs typeface="Arial" charset="0"/>
            </a:endParaRPr>
          </a:p>
        </p:txBody>
      </p:sp>
      <p:pic>
        <p:nvPicPr>
          <p:cNvPr id="13323"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13324" name="TextBox 19"/>
          <p:cNvSpPr txBox="1">
            <a:spLocks noChangeArrowheads="1"/>
          </p:cNvSpPr>
          <p:nvPr/>
        </p:nvSpPr>
        <p:spPr bwMode="auto">
          <a:xfrm>
            <a:off x="1143000" y="1676400"/>
            <a:ext cx="8229600" cy="523875"/>
          </a:xfrm>
          <a:prstGeom prst="rect">
            <a:avLst/>
          </a:prstGeom>
          <a:noFill/>
          <a:ln w="9525">
            <a:noFill/>
            <a:miter lim="800000"/>
            <a:headEnd/>
            <a:tailEnd/>
          </a:ln>
        </p:spPr>
        <p:txBody>
          <a:bodyPr>
            <a:spAutoFit/>
          </a:bodyPr>
          <a:lstStyle/>
          <a:p>
            <a:r>
              <a:rPr lang="en-US" sz="1600" baseline="0"/>
              <a:t> </a:t>
            </a:r>
            <a:endParaRPr lang="el-GR"/>
          </a:p>
          <a:p>
            <a:endParaRPr lang="el-GR"/>
          </a:p>
        </p:txBody>
      </p:sp>
      <p:sp>
        <p:nvSpPr>
          <p:cNvPr id="13325" name="TextBox 15"/>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13326" name="TextBox 17"/>
          <p:cNvSpPr txBox="1">
            <a:spLocks noChangeArrowheads="1"/>
          </p:cNvSpPr>
          <p:nvPr/>
        </p:nvSpPr>
        <p:spPr bwMode="auto">
          <a:xfrm>
            <a:off x="990600" y="1058863"/>
            <a:ext cx="8458200" cy="5078412"/>
          </a:xfrm>
          <a:prstGeom prst="rect">
            <a:avLst/>
          </a:prstGeom>
          <a:noFill/>
          <a:ln w="9525">
            <a:noFill/>
            <a:miter lim="800000"/>
            <a:headEnd/>
            <a:tailEnd/>
          </a:ln>
        </p:spPr>
        <p:txBody>
          <a:bodyPr>
            <a:spAutoFit/>
          </a:bodyPr>
          <a:lstStyle/>
          <a:p>
            <a:endParaRPr lang="el-GR"/>
          </a:p>
          <a:p>
            <a:pPr algn="just"/>
            <a:r>
              <a:rPr lang="el-GR" sz="2400"/>
              <a:t>Η τεχνική </a:t>
            </a:r>
            <a:r>
              <a:rPr lang="el-GR" sz="2400" b="1"/>
              <a:t>ενεργοποιεί αποτελεσματικά και με ασφάλεια τους</a:t>
            </a:r>
            <a:r>
              <a:rPr lang="el-GR" sz="2400" b="1" baseline="0"/>
              <a:t> </a:t>
            </a:r>
            <a:r>
              <a:rPr lang="el-GR" sz="2400" b="1"/>
              <a:t>ινοβλάστες</a:t>
            </a:r>
            <a:r>
              <a:rPr lang="el-GR" sz="2400"/>
              <a:t>, τα κύτταρα δηλαδή του χορίου εκείνα που είναι υπεύθυνα για την παραγωγή του κολλαγόνου και</a:t>
            </a:r>
            <a:r>
              <a:rPr lang="el-GR" sz="2400" baseline="0"/>
              <a:t> </a:t>
            </a:r>
            <a:r>
              <a:rPr lang="el-GR" sz="2400"/>
              <a:t>της</a:t>
            </a:r>
            <a:r>
              <a:rPr lang="el-GR" sz="2400" baseline="0"/>
              <a:t> </a:t>
            </a:r>
            <a:r>
              <a:rPr lang="el-GR" sz="2400"/>
              <a:t>ελαστίνης, των δύο βασικών δομικών πρωτεινών του δέρματος. Η τεχνική εφαρμόζεται </a:t>
            </a:r>
            <a:r>
              <a:rPr lang="el-GR" sz="2400" b="1"/>
              <a:t>σε</a:t>
            </a:r>
            <a:r>
              <a:rPr lang="el-GR" sz="2400" b="1" baseline="0"/>
              <a:t> </a:t>
            </a:r>
            <a:r>
              <a:rPr lang="el-GR" sz="2400" b="1"/>
              <a:t>κάθε</a:t>
            </a:r>
            <a:r>
              <a:rPr lang="el-GR" sz="2400" b="1" baseline="0"/>
              <a:t> </a:t>
            </a:r>
            <a:r>
              <a:rPr lang="el-GR" sz="2400" b="1"/>
              <a:t>τύπο δέρματος και ηλικία</a:t>
            </a:r>
            <a:r>
              <a:rPr lang="el-GR" sz="2400"/>
              <a:t> με στόχο την </a:t>
            </a:r>
            <a:r>
              <a:rPr lang="el-GR" sz="2400" b="1"/>
              <a:t>ανάπλαση,</a:t>
            </a:r>
            <a:r>
              <a:rPr lang="el-GR" sz="2400" b="1" baseline="0"/>
              <a:t> </a:t>
            </a:r>
            <a:r>
              <a:rPr lang="el-GR" sz="2400" b="1"/>
              <a:t>τη σύσφιγξη καθώς και τη βελτίωση/μείωση ουλών. </a:t>
            </a:r>
            <a:r>
              <a:rPr lang="el-GR" sz="2400" b="1" baseline="0"/>
              <a:t> </a:t>
            </a:r>
          </a:p>
          <a:p>
            <a:pPr algn="just"/>
            <a:endParaRPr lang="el-GR" sz="2400"/>
          </a:p>
          <a:p>
            <a:pPr algn="just"/>
            <a:r>
              <a:rPr lang="el-GR" sz="2400"/>
              <a:t>Ο </a:t>
            </a:r>
            <a:r>
              <a:rPr lang="el-GR" sz="2400" b="1"/>
              <a:t>χρόνος</a:t>
            </a:r>
            <a:r>
              <a:rPr lang="el-GR" sz="2400" b="1" baseline="0"/>
              <a:t> </a:t>
            </a:r>
            <a:r>
              <a:rPr lang="el-GR" sz="2400" b="1"/>
              <a:t>αποθεραπείας </a:t>
            </a:r>
            <a:r>
              <a:rPr lang="el-GR" sz="2400"/>
              <a:t>ποικίλει ανάλογα με το βάθος</a:t>
            </a:r>
            <a:r>
              <a:rPr lang="el-GR" sz="2400" baseline="0"/>
              <a:t> </a:t>
            </a:r>
            <a:r>
              <a:rPr lang="el-GR" sz="2400"/>
              <a:t>εφαρμογής, την τεχνική και το ίδιο το δέρμα αλλά δεν ξεπερνά σε καμία περίπτωση τις</a:t>
            </a:r>
            <a:r>
              <a:rPr lang="el-GR" sz="2400" baseline="0"/>
              <a:t> </a:t>
            </a:r>
            <a:r>
              <a:rPr lang="el-GR" sz="2400"/>
              <a:t>λίγες ημέρες ξεκινώντας απο λίγες ώρες. </a:t>
            </a:r>
            <a:r>
              <a:rPr lang="el-GR" sz="2400" baseline="0"/>
              <a:t> </a:t>
            </a:r>
            <a:r>
              <a:rPr lang="el-GR" sz="2400"/>
              <a:t>Ο </a:t>
            </a:r>
            <a:r>
              <a:rPr lang="el-GR" sz="2400" b="1"/>
              <a:t>αριθμός και η συχνότητα </a:t>
            </a:r>
            <a:r>
              <a:rPr lang="el-GR" sz="2400"/>
              <a:t>των εφαρμογών εξαρτώνται από το πρωτόκολλο, το μέγεθος του προβλήματος, την περιοχή εφαρμογής και το βάθος εφαρμογής. </a:t>
            </a:r>
            <a:r>
              <a:rPr lang="el-GR" sz="2400" baseline="0"/>
              <a:t> </a:t>
            </a:r>
            <a:endParaRPr lang="el-GR" sz="2400"/>
          </a:p>
          <a:p>
            <a:pPr algn="just"/>
            <a:endParaRPr lang="el-GR" sz="2400"/>
          </a:p>
          <a:p>
            <a:pPr algn="just"/>
            <a:r>
              <a:rPr lang="el-GR" sz="2400"/>
              <a:t>Σημαντικές</a:t>
            </a:r>
            <a:r>
              <a:rPr lang="el-GR" sz="2400" baseline="0"/>
              <a:t> </a:t>
            </a:r>
            <a:r>
              <a:rPr lang="el-GR" sz="2400" b="1"/>
              <a:t>αντενδείξεις</a:t>
            </a:r>
            <a:r>
              <a:rPr lang="el-GR" sz="2400"/>
              <a:t> για την εφαρμογή δεν υπάρχουν ενώ οι </a:t>
            </a:r>
            <a:r>
              <a:rPr lang="el-GR" sz="2400" b="1"/>
              <a:t>παρενέργειες</a:t>
            </a:r>
            <a:r>
              <a:rPr lang="el-GR" sz="2400"/>
              <a:t> είναι σπανιότατες και</a:t>
            </a:r>
            <a:r>
              <a:rPr lang="el-GR" sz="2400" baseline="0"/>
              <a:t> </a:t>
            </a:r>
            <a:r>
              <a:rPr lang="el-GR" sz="2400"/>
              <a:t>σε κάθε περίπτωση ήπιες.</a:t>
            </a:r>
            <a:r>
              <a:rPr lang="el-GR" sz="2400" baseline="0"/>
              <a:t> </a:t>
            </a:r>
            <a:endParaRPr lang="el-GR" sz="2400"/>
          </a:p>
          <a:p>
            <a:pPr algn="just"/>
            <a:r>
              <a:rPr lang="el-GR" sz="2400"/>
              <a:t> </a:t>
            </a:r>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F291566C-45CC-4AB8-91CE-F2B0AEEB6121}" type="slidenum">
              <a:rPr lang="en-US" sz="25000" b="1" spc="600" baseline="-25000" smtClean="0">
                <a:solidFill>
                  <a:schemeClr val="bg1">
                    <a:lumMod val="95000"/>
                  </a:schemeClr>
                </a:solidFill>
                <a:latin typeface="+mj-lt"/>
              </a:rPr>
              <a:pPr algn="l">
                <a:spcBef>
                  <a:spcPct val="50000"/>
                </a:spcBef>
                <a:defRPr/>
              </a:pPr>
              <a:t>12</a:t>
            </a:fld>
            <a:endParaRPr lang="en-US" sz="25000" b="1" spc="600" baseline="-25000" dirty="0">
              <a:solidFill>
                <a:schemeClr val="bg1">
                  <a:lumMod val="95000"/>
                </a:schemeClr>
              </a:solidFill>
              <a:latin typeface="+mj-lt"/>
            </a:endParaRPr>
          </a:p>
        </p:txBody>
      </p:sp>
      <p:sp>
        <p:nvSpPr>
          <p:cNvPr id="14339"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4340"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4341"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4342"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4343"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4344"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4345"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4346" name="Date Placeholder 23"/>
          <p:cNvSpPr>
            <a:spLocks noGrp="1"/>
          </p:cNvSpPr>
          <p:nvPr>
            <p:ph type="dt" sz="quarter" idx="10"/>
          </p:nvPr>
        </p:nvSpPr>
        <p:spPr>
          <a:xfrm>
            <a:off x="76200" y="6553200"/>
            <a:ext cx="2120900" cy="476250"/>
          </a:xfrm>
          <a:noFill/>
        </p:spPr>
        <p:txBody>
          <a:bodyPr/>
          <a:lstStyle/>
          <a:p>
            <a:fld id="{C63C995D-57AF-4C73-9927-9B441EA4362D}" type="datetime1">
              <a:rPr lang="el-GR" sz="1000" smtClean="0">
                <a:latin typeface="Arial" charset="0"/>
                <a:cs typeface="Arial" charset="0"/>
              </a:rPr>
              <a:pPr/>
              <a:t>2/2/2017</a:t>
            </a:fld>
            <a:endParaRPr lang="en-US" sz="1000" smtClean="0">
              <a:latin typeface="Arial" charset="0"/>
              <a:cs typeface="Arial" charset="0"/>
            </a:endParaRPr>
          </a:p>
        </p:txBody>
      </p:sp>
      <p:pic>
        <p:nvPicPr>
          <p:cNvPr id="14347"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14348" name="TextBox 19"/>
          <p:cNvSpPr txBox="1">
            <a:spLocks noChangeArrowheads="1"/>
          </p:cNvSpPr>
          <p:nvPr/>
        </p:nvSpPr>
        <p:spPr bwMode="auto">
          <a:xfrm>
            <a:off x="1143000" y="1676400"/>
            <a:ext cx="8229600" cy="523875"/>
          </a:xfrm>
          <a:prstGeom prst="rect">
            <a:avLst/>
          </a:prstGeom>
          <a:noFill/>
          <a:ln w="9525">
            <a:noFill/>
            <a:miter lim="800000"/>
            <a:headEnd/>
            <a:tailEnd/>
          </a:ln>
        </p:spPr>
        <p:txBody>
          <a:bodyPr>
            <a:spAutoFit/>
          </a:bodyPr>
          <a:lstStyle/>
          <a:p>
            <a:r>
              <a:rPr lang="en-US" sz="1600" baseline="0"/>
              <a:t> </a:t>
            </a:r>
            <a:endParaRPr lang="el-GR"/>
          </a:p>
          <a:p>
            <a:endParaRPr lang="el-GR"/>
          </a:p>
        </p:txBody>
      </p:sp>
      <p:sp>
        <p:nvSpPr>
          <p:cNvPr id="14349"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pic>
        <p:nvPicPr>
          <p:cNvPr id="14350" name="Picture 18" descr="http://www.renaissance-skincare.com/wp-content/uploads/2013/05/Genosys-banner_72.jpg"/>
          <p:cNvPicPr>
            <a:picLocks noChangeAspect="1" noChangeArrowheads="1"/>
          </p:cNvPicPr>
          <p:nvPr/>
        </p:nvPicPr>
        <p:blipFill>
          <a:blip r:embed="rId4" cstate="print"/>
          <a:srcRect/>
          <a:stretch>
            <a:fillRect/>
          </a:stretch>
        </p:blipFill>
        <p:spPr bwMode="auto">
          <a:xfrm>
            <a:off x="819150" y="2514600"/>
            <a:ext cx="83629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A09F637D-6D49-4D8F-AD2C-7AC25A22A272}" type="slidenum">
              <a:rPr lang="en-US" sz="25000" b="1" spc="600" baseline="-25000" smtClean="0">
                <a:solidFill>
                  <a:schemeClr val="bg1">
                    <a:lumMod val="95000"/>
                  </a:schemeClr>
                </a:solidFill>
                <a:latin typeface="+mj-lt"/>
              </a:rPr>
              <a:pPr algn="l">
                <a:spcBef>
                  <a:spcPct val="50000"/>
                </a:spcBef>
                <a:defRPr/>
              </a:pPr>
              <a:t>13</a:t>
            </a:fld>
            <a:endParaRPr lang="en-US" sz="25000" b="1" spc="600" baseline="-25000" dirty="0">
              <a:solidFill>
                <a:schemeClr val="bg1">
                  <a:lumMod val="95000"/>
                </a:schemeClr>
              </a:solidFill>
              <a:latin typeface="+mj-lt"/>
            </a:endParaRPr>
          </a:p>
        </p:txBody>
      </p:sp>
      <p:sp>
        <p:nvSpPr>
          <p:cNvPr id="15363"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5364"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5365"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5366"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5367"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5368"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5369"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5370" name="Date Placeholder 23"/>
          <p:cNvSpPr>
            <a:spLocks noGrp="1"/>
          </p:cNvSpPr>
          <p:nvPr>
            <p:ph type="dt" sz="quarter" idx="10"/>
          </p:nvPr>
        </p:nvSpPr>
        <p:spPr>
          <a:xfrm>
            <a:off x="76200" y="6553200"/>
            <a:ext cx="2120900" cy="476250"/>
          </a:xfrm>
          <a:noFill/>
        </p:spPr>
        <p:txBody>
          <a:bodyPr/>
          <a:lstStyle/>
          <a:p>
            <a:fld id="{18DA6187-87A8-4E96-8287-CB728FDBE286}" type="datetime1">
              <a:rPr lang="el-GR" sz="1000" smtClean="0">
                <a:latin typeface="Arial" charset="0"/>
                <a:cs typeface="Arial" charset="0"/>
              </a:rPr>
              <a:pPr/>
              <a:t>2/2/2017</a:t>
            </a:fld>
            <a:endParaRPr lang="en-US" sz="1000" smtClean="0">
              <a:latin typeface="Arial" charset="0"/>
              <a:cs typeface="Arial" charset="0"/>
            </a:endParaRPr>
          </a:p>
        </p:txBody>
      </p:sp>
      <p:pic>
        <p:nvPicPr>
          <p:cNvPr id="15371"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15372" name="TextBox 19"/>
          <p:cNvSpPr txBox="1">
            <a:spLocks noChangeArrowheads="1"/>
          </p:cNvSpPr>
          <p:nvPr/>
        </p:nvSpPr>
        <p:spPr bwMode="auto">
          <a:xfrm>
            <a:off x="1143000" y="1676400"/>
            <a:ext cx="8229600" cy="523875"/>
          </a:xfrm>
          <a:prstGeom prst="rect">
            <a:avLst/>
          </a:prstGeom>
          <a:noFill/>
          <a:ln w="9525">
            <a:noFill/>
            <a:miter lim="800000"/>
            <a:headEnd/>
            <a:tailEnd/>
          </a:ln>
        </p:spPr>
        <p:txBody>
          <a:bodyPr>
            <a:spAutoFit/>
          </a:bodyPr>
          <a:lstStyle/>
          <a:p>
            <a:r>
              <a:rPr lang="en-US" sz="1600" baseline="0"/>
              <a:t> </a:t>
            </a:r>
            <a:endParaRPr lang="el-GR"/>
          </a:p>
          <a:p>
            <a:endParaRPr lang="el-GR"/>
          </a:p>
        </p:txBody>
      </p:sp>
      <p:sp>
        <p:nvSpPr>
          <p:cNvPr id="15373"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15374" name="TextBox 18"/>
          <p:cNvSpPr txBox="1">
            <a:spLocks noChangeArrowheads="1"/>
          </p:cNvSpPr>
          <p:nvPr/>
        </p:nvSpPr>
        <p:spPr bwMode="auto">
          <a:xfrm>
            <a:off x="1219200" y="1379538"/>
            <a:ext cx="7315200" cy="3344862"/>
          </a:xfrm>
          <a:prstGeom prst="rect">
            <a:avLst/>
          </a:prstGeom>
          <a:noFill/>
          <a:ln w="9525">
            <a:noFill/>
            <a:miter lim="800000"/>
            <a:headEnd/>
            <a:tailEnd/>
          </a:ln>
        </p:spPr>
        <p:txBody>
          <a:bodyPr>
            <a:spAutoFit/>
          </a:bodyPr>
          <a:lstStyle/>
          <a:p>
            <a:pPr algn="just"/>
            <a:r>
              <a:rPr lang="el-GR" sz="2000"/>
              <a:t>Ο οίκος </a:t>
            </a:r>
            <a:r>
              <a:rPr lang="el-GR" sz="2000" b="1"/>
              <a:t>GENOSYS</a:t>
            </a:r>
            <a:r>
              <a:rPr lang="el-GR" sz="2000"/>
              <a:t> διαθέτει μια πλήρη σειρά από </a:t>
            </a:r>
            <a:r>
              <a:rPr lang="el-GR" sz="2000" b="1"/>
              <a:t>Skin Needle roller</a:t>
            </a:r>
            <a:r>
              <a:rPr lang="en-US" sz="2000" b="1"/>
              <a:t>s</a:t>
            </a:r>
            <a:r>
              <a:rPr lang="el-GR" sz="2000"/>
              <a:t> για το πρόσωπο, το</a:t>
            </a:r>
            <a:r>
              <a:rPr lang="en-US" sz="2000" baseline="0"/>
              <a:t> </a:t>
            </a:r>
            <a:r>
              <a:rPr lang="el-GR" sz="2000"/>
              <a:t>λαιμό, το σώμα, το κεφάλι και τα μάτια με </a:t>
            </a:r>
            <a:r>
              <a:rPr lang="el-GR" sz="2000" b="1"/>
              <a:t>CE 0120 (Medical device )</a:t>
            </a:r>
            <a:r>
              <a:rPr lang="el-GR" sz="2000"/>
              <a:t> και διεθνείς πατέντες</a:t>
            </a:r>
            <a:r>
              <a:rPr lang="en-US" sz="2000" baseline="0"/>
              <a:t> </a:t>
            </a:r>
            <a:r>
              <a:rPr lang="el-GR" sz="2000"/>
              <a:t>σχεδιασμού, καινοτομίας και ασφάλειας στη χρήση. Στη σειρά περιλαμβάνονται roller</a:t>
            </a:r>
            <a:r>
              <a:rPr lang="en-US" sz="2000"/>
              <a:t>s</a:t>
            </a:r>
            <a:r>
              <a:rPr lang="el-GR" sz="2000"/>
              <a:t> με</a:t>
            </a:r>
            <a:r>
              <a:rPr lang="en-US" sz="2000" baseline="0"/>
              <a:t> </a:t>
            </a:r>
            <a:r>
              <a:rPr lang="el-GR" sz="2000"/>
              <a:t>δόνηση για την αισθητή μείωση και ελαχιστοποίηση του πόνου και roller</a:t>
            </a:r>
            <a:r>
              <a:rPr lang="en-US" sz="2000"/>
              <a:t>s</a:t>
            </a:r>
            <a:r>
              <a:rPr lang="el-GR" sz="2000"/>
              <a:t> με αποσπώμενες</a:t>
            </a:r>
            <a:r>
              <a:rPr lang="en-US" sz="2000" baseline="0"/>
              <a:t> </a:t>
            </a:r>
            <a:r>
              <a:rPr lang="el-GR" sz="2000"/>
              <a:t>κεφάλες για την σημαντική μείωση του κόστους. </a:t>
            </a:r>
            <a:r>
              <a:rPr lang="en-US" sz="2000" baseline="0"/>
              <a:t> </a:t>
            </a:r>
            <a:endParaRPr lang="en-US" sz="2000"/>
          </a:p>
          <a:p>
            <a:pPr algn="just"/>
            <a:endParaRPr lang="en-US" sz="2000"/>
          </a:p>
          <a:p>
            <a:pPr algn="just"/>
            <a:r>
              <a:rPr lang="el-GR" sz="2000"/>
              <a:t>Η πολυετής εμπειρία του οίκου στις θεραπείες με </a:t>
            </a:r>
            <a:r>
              <a:rPr lang="el-GR" sz="2000" b="1"/>
              <a:t>microneedling</a:t>
            </a:r>
            <a:r>
              <a:rPr lang="el-GR" sz="2000"/>
              <a:t> έχει οδηγήσει στην ανάπτυξη</a:t>
            </a:r>
            <a:r>
              <a:rPr lang="en-US" sz="2000" baseline="0"/>
              <a:t> </a:t>
            </a:r>
            <a:r>
              <a:rPr lang="el-GR" sz="2000"/>
              <a:t>εξειδικευμένων προϊόντων και πρωτόκολλων για τη φυσική πρόκληση κολλαγόνου, ρυτίδες,</a:t>
            </a:r>
            <a:r>
              <a:rPr lang="en-US" sz="2000" baseline="0"/>
              <a:t> </a:t>
            </a:r>
            <a:r>
              <a:rPr lang="el-GR" sz="2000"/>
              <a:t>ουλές από ακμή &amp; έγκαυμα, υπερμελάχρωση, σύσφιξη, ραγάδες και για τους διεσταλμένους</a:t>
            </a:r>
            <a:r>
              <a:rPr lang="en-US" sz="2000" baseline="0"/>
              <a:t> </a:t>
            </a:r>
            <a:r>
              <a:rPr lang="el-GR" sz="2000"/>
              <a:t>πόρους. Η κατάλληλη επιλογή προϊόντων ειδικά σχεδιασμένων για χρήση με microneedling</a:t>
            </a:r>
            <a:r>
              <a:rPr lang="en-US" sz="2000" baseline="0"/>
              <a:t> </a:t>
            </a:r>
            <a:r>
              <a:rPr lang="el-GR" sz="2000"/>
              <a:t>roller ενισχύει και αυξάνει θεαματικά τα αποτελέσματα της θεραπείας. </a:t>
            </a:r>
            <a:r>
              <a:rPr lang="en-US" baseline="0"/>
              <a:t> </a:t>
            </a:r>
            <a:endParaRPr lang="en-US" sz="2000"/>
          </a:p>
        </p:txBody>
      </p:sp>
      <p:pic>
        <p:nvPicPr>
          <p:cNvPr id="15375" name="Picture 19" descr="Genosys_Professionals.jpg"/>
          <p:cNvPicPr>
            <a:picLocks noChangeAspect="1"/>
          </p:cNvPicPr>
          <p:nvPr/>
        </p:nvPicPr>
        <p:blipFill>
          <a:blip r:embed="rId4" cstate="print"/>
          <a:srcRect/>
          <a:stretch>
            <a:fillRect/>
          </a:stretch>
        </p:blipFill>
        <p:spPr bwMode="auto">
          <a:xfrm>
            <a:off x="3048000" y="4800600"/>
            <a:ext cx="3681413" cy="148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BCAF75C9-5A04-4ECF-A4CB-418168C8E8F7}" type="slidenum">
              <a:rPr lang="en-US" sz="25000" b="1" spc="600" baseline="-25000" smtClean="0">
                <a:solidFill>
                  <a:schemeClr val="bg1">
                    <a:lumMod val="95000"/>
                  </a:schemeClr>
                </a:solidFill>
                <a:latin typeface="+mj-lt"/>
              </a:rPr>
              <a:pPr algn="l">
                <a:spcBef>
                  <a:spcPct val="50000"/>
                </a:spcBef>
                <a:defRPr/>
              </a:pPr>
              <a:t>14</a:t>
            </a:fld>
            <a:endParaRPr lang="en-US" sz="25000" b="1" spc="600" baseline="-25000" dirty="0">
              <a:solidFill>
                <a:schemeClr val="bg1">
                  <a:lumMod val="95000"/>
                </a:schemeClr>
              </a:solidFill>
              <a:latin typeface="+mj-lt"/>
            </a:endParaRPr>
          </a:p>
        </p:txBody>
      </p:sp>
      <p:sp>
        <p:nvSpPr>
          <p:cNvPr id="16387"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6388"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6389"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6390"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6391"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6392"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6393"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6394" name="Date Placeholder 23"/>
          <p:cNvSpPr>
            <a:spLocks noGrp="1"/>
          </p:cNvSpPr>
          <p:nvPr>
            <p:ph type="dt" sz="quarter" idx="10"/>
          </p:nvPr>
        </p:nvSpPr>
        <p:spPr>
          <a:xfrm>
            <a:off x="76200" y="6553200"/>
            <a:ext cx="2120900" cy="476250"/>
          </a:xfrm>
          <a:noFill/>
        </p:spPr>
        <p:txBody>
          <a:bodyPr/>
          <a:lstStyle/>
          <a:p>
            <a:fld id="{BAD5C048-74D2-4AD8-8E7A-C400C4120084}" type="datetime1">
              <a:rPr lang="el-GR" sz="1000" smtClean="0">
                <a:latin typeface="Arial" charset="0"/>
                <a:cs typeface="Arial" charset="0"/>
              </a:rPr>
              <a:pPr/>
              <a:t>2/2/2017</a:t>
            </a:fld>
            <a:endParaRPr lang="en-US" sz="1000" smtClean="0">
              <a:latin typeface="Arial" charset="0"/>
              <a:cs typeface="Arial" charset="0"/>
            </a:endParaRPr>
          </a:p>
        </p:txBody>
      </p:sp>
      <p:pic>
        <p:nvPicPr>
          <p:cNvPr id="16395"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16396" name="TextBox 19"/>
          <p:cNvSpPr txBox="1">
            <a:spLocks noChangeArrowheads="1"/>
          </p:cNvSpPr>
          <p:nvPr/>
        </p:nvSpPr>
        <p:spPr bwMode="auto">
          <a:xfrm>
            <a:off x="1143000" y="1676400"/>
            <a:ext cx="8229600" cy="523875"/>
          </a:xfrm>
          <a:prstGeom prst="rect">
            <a:avLst/>
          </a:prstGeom>
          <a:noFill/>
          <a:ln w="9525">
            <a:noFill/>
            <a:miter lim="800000"/>
            <a:headEnd/>
            <a:tailEnd/>
          </a:ln>
        </p:spPr>
        <p:txBody>
          <a:bodyPr>
            <a:spAutoFit/>
          </a:bodyPr>
          <a:lstStyle/>
          <a:p>
            <a:r>
              <a:rPr lang="en-US" sz="1600" baseline="0"/>
              <a:t> </a:t>
            </a:r>
            <a:endParaRPr lang="el-GR"/>
          </a:p>
          <a:p>
            <a:endParaRPr lang="el-GR"/>
          </a:p>
        </p:txBody>
      </p:sp>
      <p:sp>
        <p:nvSpPr>
          <p:cNvPr id="16397"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16398" name="TextBox 14"/>
          <p:cNvSpPr txBox="1">
            <a:spLocks noChangeArrowheads="1"/>
          </p:cNvSpPr>
          <p:nvPr/>
        </p:nvSpPr>
        <p:spPr bwMode="auto">
          <a:xfrm>
            <a:off x="1905000" y="1828800"/>
            <a:ext cx="8153400" cy="708025"/>
          </a:xfrm>
          <a:prstGeom prst="rect">
            <a:avLst/>
          </a:prstGeom>
          <a:noFill/>
          <a:ln w="9525">
            <a:noFill/>
            <a:miter lim="800000"/>
            <a:headEnd/>
            <a:tailEnd/>
          </a:ln>
        </p:spPr>
        <p:txBody>
          <a:bodyPr>
            <a:spAutoFit/>
          </a:bodyPr>
          <a:lstStyle/>
          <a:p>
            <a:r>
              <a:rPr lang="el-GR" sz="4000">
                <a:latin typeface="Calibri" pitchFamily="34" charset="0"/>
              </a:rPr>
              <a:t>Οροί για χρήση με </a:t>
            </a:r>
            <a:r>
              <a:rPr lang="en-US" sz="4000">
                <a:latin typeface="Calibri" pitchFamily="34" charset="0"/>
              </a:rPr>
              <a:t>microneedling  roller</a:t>
            </a:r>
            <a:r>
              <a:rPr lang="en-US" sz="4000" baseline="0">
                <a:latin typeface="Calibri" pitchFamily="34" charset="0"/>
              </a:rPr>
              <a:t> </a:t>
            </a:r>
            <a:endParaRPr lang="el-GR" sz="4000">
              <a:latin typeface="Calibri" pitchFamily="34" charset="0"/>
            </a:endParaRPr>
          </a:p>
        </p:txBody>
      </p:sp>
      <p:pic>
        <p:nvPicPr>
          <p:cNvPr id="16399" name="Picture 12" descr="s_s_AWS-unit"/>
          <p:cNvPicPr>
            <a:picLocks noChangeAspect="1" noChangeArrowheads="1"/>
          </p:cNvPicPr>
          <p:nvPr/>
        </p:nvPicPr>
        <p:blipFill>
          <a:blip r:embed="rId4" cstate="print"/>
          <a:srcRect/>
          <a:stretch>
            <a:fillRect/>
          </a:stretch>
        </p:blipFill>
        <p:spPr bwMode="auto">
          <a:xfrm>
            <a:off x="1447800" y="4191000"/>
            <a:ext cx="1295400" cy="2270125"/>
          </a:xfrm>
          <a:prstGeom prst="rect">
            <a:avLst/>
          </a:prstGeom>
          <a:noFill/>
          <a:ln w="9525">
            <a:noFill/>
            <a:miter lim="800000"/>
            <a:headEnd/>
            <a:tailEnd/>
          </a:ln>
        </p:spPr>
      </p:pic>
      <p:pic>
        <p:nvPicPr>
          <p:cNvPr id="16400" name="Picture 16" descr="s_s_CTS-unit"/>
          <p:cNvPicPr>
            <a:picLocks noChangeAspect="1" noChangeArrowheads="1"/>
          </p:cNvPicPr>
          <p:nvPr/>
        </p:nvPicPr>
        <p:blipFill>
          <a:blip r:embed="rId5" cstate="print"/>
          <a:srcRect/>
          <a:stretch>
            <a:fillRect/>
          </a:stretch>
        </p:blipFill>
        <p:spPr bwMode="auto">
          <a:xfrm>
            <a:off x="2819400" y="4191000"/>
            <a:ext cx="1219200" cy="2224088"/>
          </a:xfrm>
          <a:prstGeom prst="rect">
            <a:avLst/>
          </a:prstGeom>
          <a:noFill/>
          <a:ln w="9525">
            <a:noFill/>
            <a:miter lim="800000"/>
            <a:headEnd/>
            <a:tailEnd/>
          </a:ln>
        </p:spPr>
      </p:pic>
      <p:pic>
        <p:nvPicPr>
          <p:cNvPr id="16401" name="Picture 18" descr="s-CVS-unit"/>
          <p:cNvPicPr>
            <a:picLocks noChangeAspect="1" noChangeArrowheads="1"/>
          </p:cNvPicPr>
          <p:nvPr/>
        </p:nvPicPr>
        <p:blipFill>
          <a:blip r:embed="rId6" cstate="print"/>
          <a:srcRect/>
          <a:stretch>
            <a:fillRect/>
          </a:stretch>
        </p:blipFill>
        <p:spPr bwMode="auto">
          <a:xfrm>
            <a:off x="4114800" y="4114800"/>
            <a:ext cx="1304925" cy="2320925"/>
          </a:xfrm>
          <a:prstGeom prst="rect">
            <a:avLst/>
          </a:prstGeom>
          <a:noFill/>
          <a:ln w="9525">
            <a:noFill/>
            <a:miter lim="800000"/>
            <a:headEnd/>
            <a:tailEnd/>
          </a:ln>
        </p:spPr>
      </p:pic>
      <p:pic>
        <p:nvPicPr>
          <p:cNvPr id="16402" name="Picture 7" descr="s_PCS-unit"/>
          <p:cNvPicPr>
            <a:picLocks noChangeAspect="1" noChangeArrowheads="1"/>
          </p:cNvPicPr>
          <p:nvPr/>
        </p:nvPicPr>
        <p:blipFill>
          <a:blip r:embed="rId7" cstate="print"/>
          <a:srcRect/>
          <a:stretch>
            <a:fillRect/>
          </a:stretch>
        </p:blipFill>
        <p:spPr bwMode="auto">
          <a:xfrm>
            <a:off x="5410200" y="4191000"/>
            <a:ext cx="1295400" cy="2286000"/>
          </a:xfrm>
          <a:prstGeom prst="rect">
            <a:avLst/>
          </a:prstGeom>
          <a:noFill/>
          <a:ln w="9525">
            <a:noFill/>
            <a:miter lim="800000"/>
            <a:headEnd/>
            <a:tailEnd/>
          </a:ln>
        </p:spPr>
      </p:pic>
      <p:pic>
        <p:nvPicPr>
          <p:cNvPr id="16403" name="Picture 13" descr="s_s_SWS-unit"/>
          <p:cNvPicPr>
            <a:picLocks noChangeAspect="1" noChangeArrowheads="1"/>
          </p:cNvPicPr>
          <p:nvPr/>
        </p:nvPicPr>
        <p:blipFill>
          <a:blip r:embed="rId8" cstate="print"/>
          <a:srcRect/>
          <a:stretch>
            <a:fillRect/>
          </a:stretch>
        </p:blipFill>
        <p:spPr bwMode="auto">
          <a:xfrm>
            <a:off x="6705600" y="4132263"/>
            <a:ext cx="1295400" cy="228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ADBC81F7-1F2D-4325-8431-99AB8F6B11D0}" type="slidenum">
              <a:rPr lang="en-US" sz="25000" b="1" spc="600" baseline="-25000" smtClean="0">
                <a:solidFill>
                  <a:schemeClr val="bg1">
                    <a:lumMod val="95000"/>
                  </a:schemeClr>
                </a:solidFill>
                <a:latin typeface="+mj-lt"/>
              </a:rPr>
              <a:pPr algn="l">
                <a:spcBef>
                  <a:spcPct val="50000"/>
                </a:spcBef>
                <a:defRPr/>
              </a:pPr>
              <a:t>15</a:t>
            </a:fld>
            <a:endParaRPr lang="en-US" sz="25000" b="1" spc="600" baseline="-25000" dirty="0">
              <a:solidFill>
                <a:schemeClr val="bg1">
                  <a:lumMod val="95000"/>
                </a:schemeClr>
              </a:solidFill>
              <a:latin typeface="+mj-lt"/>
            </a:endParaRPr>
          </a:p>
        </p:txBody>
      </p:sp>
      <p:sp>
        <p:nvSpPr>
          <p:cNvPr id="17411"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7412"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7413"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7414"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7415"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7416"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7417"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7418" name="Date Placeholder 23"/>
          <p:cNvSpPr>
            <a:spLocks noGrp="1"/>
          </p:cNvSpPr>
          <p:nvPr>
            <p:ph type="dt" sz="quarter" idx="10"/>
          </p:nvPr>
        </p:nvSpPr>
        <p:spPr>
          <a:xfrm>
            <a:off x="76200" y="6553200"/>
            <a:ext cx="2120900" cy="476250"/>
          </a:xfrm>
          <a:noFill/>
        </p:spPr>
        <p:txBody>
          <a:bodyPr/>
          <a:lstStyle/>
          <a:p>
            <a:fld id="{42880640-21CA-4096-9A46-E2513E5C023A}" type="datetime1">
              <a:rPr lang="el-GR" sz="1000" smtClean="0">
                <a:latin typeface="Arial" charset="0"/>
                <a:cs typeface="Arial" charset="0"/>
              </a:rPr>
              <a:pPr/>
              <a:t>2/2/2017</a:t>
            </a:fld>
            <a:endParaRPr lang="en-US" sz="1000" smtClean="0">
              <a:latin typeface="Arial" charset="0"/>
              <a:cs typeface="Arial" charset="0"/>
            </a:endParaRPr>
          </a:p>
        </p:txBody>
      </p:sp>
      <p:pic>
        <p:nvPicPr>
          <p:cNvPr id="17419"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17420" name="TextBox 15"/>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pic>
        <p:nvPicPr>
          <p:cNvPr id="17421" name="Picture 12" descr="s_s_AWS-unit"/>
          <p:cNvPicPr>
            <a:picLocks noChangeAspect="1" noChangeArrowheads="1"/>
          </p:cNvPicPr>
          <p:nvPr/>
        </p:nvPicPr>
        <p:blipFill>
          <a:blip r:embed="rId4" cstate="print"/>
          <a:srcRect/>
          <a:stretch>
            <a:fillRect/>
          </a:stretch>
        </p:blipFill>
        <p:spPr bwMode="auto">
          <a:xfrm>
            <a:off x="0" y="1311275"/>
            <a:ext cx="1295400" cy="2270125"/>
          </a:xfrm>
          <a:prstGeom prst="rect">
            <a:avLst/>
          </a:prstGeom>
          <a:noFill/>
          <a:ln w="9525">
            <a:noFill/>
            <a:miter lim="800000"/>
            <a:headEnd/>
            <a:tailEnd/>
          </a:ln>
        </p:spPr>
      </p:pic>
      <p:sp>
        <p:nvSpPr>
          <p:cNvPr id="17422" name="TextBox 19"/>
          <p:cNvSpPr txBox="1">
            <a:spLocks noChangeArrowheads="1"/>
          </p:cNvSpPr>
          <p:nvPr/>
        </p:nvSpPr>
        <p:spPr bwMode="auto">
          <a:xfrm>
            <a:off x="1524000" y="1371600"/>
            <a:ext cx="8001000" cy="5078413"/>
          </a:xfrm>
          <a:prstGeom prst="rect">
            <a:avLst/>
          </a:prstGeom>
          <a:noFill/>
          <a:ln w="9525">
            <a:noFill/>
            <a:miter lim="800000"/>
            <a:headEnd/>
            <a:tailEnd/>
          </a:ln>
        </p:spPr>
        <p:txBody>
          <a:bodyPr>
            <a:spAutoFit/>
          </a:bodyPr>
          <a:lstStyle/>
          <a:p>
            <a:pPr latinLnBrk="1"/>
            <a:r>
              <a:rPr lang="el-GR" b="1" u="sng"/>
              <a:t>Αντιρυτιδικός και αντιγηραντικός ορός :</a:t>
            </a:r>
            <a:r>
              <a:rPr lang="el-GR" b="1" u="sng" baseline="0"/>
              <a:t> </a:t>
            </a:r>
            <a:r>
              <a:rPr lang="el-GR"/>
              <a:t>Εξάλειψη λεπτών γραμμών και ρυτίδων ,</a:t>
            </a:r>
            <a:r>
              <a:rPr lang="el-GR" baseline="0"/>
              <a:t> </a:t>
            </a:r>
            <a:r>
              <a:rPr lang="el-GR"/>
              <a:t>μείωση των ορατών σημαδιών της γήρανσης,</a:t>
            </a:r>
            <a:r>
              <a:rPr lang="el-GR" baseline="0"/>
              <a:t> </a:t>
            </a:r>
            <a:r>
              <a:rPr lang="el-GR"/>
              <a:t>προστασία ενάντια στα μελλοντικά σημάδια της γήρανσης ,</a:t>
            </a:r>
            <a:r>
              <a:rPr lang="el-GR" baseline="0"/>
              <a:t> </a:t>
            </a:r>
            <a:r>
              <a:rPr lang="el-GR"/>
              <a:t>βελτίωση της σφριγηλότητας και ελαστικότητας του δέρματος.  </a:t>
            </a:r>
            <a:endParaRPr lang="en-US"/>
          </a:p>
          <a:p>
            <a:pPr latinLnBrk="1"/>
            <a:endParaRPr lang="el-GR"/>
          </a:p>
          <a:p>
            <a:pPr latinLnBrk="1"/>
            <a:r>
              <a:rPr lang="el-GR"/>
              <a:t>Φόρμουλα χωρίς Αλκοόλ – /</a:t>
            </a:r>
            <a:r>
              <a:rPr lang="en-US"/>
              <a:t>Paraben</a:t>
            </a:r>
            <a:r>
              <a:rPr lang="el-GR"/>
              <a:t>/Αρώματα /Χρωστικές/Επιφανειοδραστικές Ουσίες </a:t>
            </a:r>
            <a:endParaRPr lang="en-US"/>
          </a:p>
          <a:p>
            <a:pPr latinLnBrk="1"/>
            <a:endParaRPr lang="el-GR" b="1"/>
          </a:p>
          <a:p>
            <a:pPr latinLnBrk="1"/>
            <a:r>
              <a:rPr lang="el-GR" b="1"/>
              <a:t>Sh – πολυπεπτίδιο 7</a:t>
            </a:r>
            <a:r>
              <a:rPr lang="el-GR"/>
              <a:t>: ενεργοποιεί τα βλαστικά κύτταρα στη βασική στιβάδα της επιδερμίδας και στο τριχοθυλάκιο, με αποτέλεσμα την επιτάχυνση του κυτταρικού πολλαπλασιασμού και την τροφοδοσία της επιδερμίδας με νέα κύτταρα.  </a:t>
            </a:r>
            <a:endParaRPr lang="en-US"/>
          </a:p>
          <a:p>
            <a:pPr latinLnBrk="1"/>
            <a:r>
              <a:rPr lang="el-GR" b="1"/>
              <a:t>Αρβουτίνη </a:t>
            </a:r>
            <a:r>
              <a:rPr lang="el-GR"/>
              <a:t>: ισχυρός αναστολέας χρωστικής. Μειώνει δραστικά τη χρωστική στις γεροντικές κηλίδες και στις φακίδες και είναι από τούς πιο ασφαλής λευκαντικούς παράγοντες. Οι τρεις βασικές του δράσεις στο δέρμα είναι λεύκανση, αντιγήρανση και προστασία από τις ακτινοβολίες UVB/ UVC</a:t>
            </a:r>
            <a:endParaRPr lang="en-US"/>
          </a:p>
          <a:p>
            <a:pPr latinLnBrk="1"/>
            <a:r>
              <a:rPr lang="el-GR" b="1"/>
              <a:t>Παλμιτικό τριπεπτίδιο-1</a:t>
            </a:r>
            <a:r>
              <a:rPr lang="el-GR"/>
              <a:t>: διεγείρει το κολλαγόνο και τη σύνθεση των γλυκοζαμινογλυκάνων, συμβάλλει στην αποκατάσταση της φυσικής σφριγηλότητας του δέρματος, ενδυναμώνει τον συνδετικό ιστό και ενισχύει το μηχανισμό επούλωσης.  </a:t>
            </a:r>
            <a:endParaRPr lang="en-US"/>
          </a:p>
          <a:p>
            <a:pPr latinLnBrk="1"/>
            <a:r>
              <a:rPr lang="el-GR" b="1"/>
              <a:t>Βοτανικό εκχύλισμα βλαστικών κυττάρων</a:t>
            </a:r>
            <a:r>
              <a:rPr lang="el-GR"/>
              <a:t> : προστατεύει από τη φλεγμονή και τον κνησμό. Παρέχει αντιμικροβιακή, αντιαλλεργική και αντιοξειδωτική δράση. </a:t>
            </a:r>
            <a:endParaRPr lang="en-US"/>
          </a:p>
          <a:p>
            <a:pPr latinLnBrk="1"/>
            <a:r>
              <a:rPr lang="el-GR" b="1"/>
              <a:t>Αδενοσίνη:</a:t>
            </a:r>
            <a:r>
              <a:rPr lang="el-GR"/>
              <a:t> ενισχύει την αποκατάσταση και αναδόμηση του ιστού. Αντιφλεγμονώδη δράση </a:t>
            </a:r>
            <a:endParaRPr lang="en-US"/>
          </a:p>
          <a:p>
            <a:pPr latinLnBrk="1"/>
            <a:r>
              <a:rPr lang="el-GR" b="1"/>
              <a:t>Τριπεπτίδιο χαλκού -1</a:t>
            </a:r>
            <a:r>
              <a:rPr lang="el-GR"/>
              <a:t>: ισχυρός επουλωτικός παράγοντας. Διεγείρει τη παραγωγή κολλαγόνου στους ινοβλάστες, αυξάνει τη συσσώρευση των πρωτεϊνών, των γλυκοζαμινογλυκάνων και του DNA στις δερματικές πληγές. </a:t>
            </a:r>
            <a:endParaRPr lang="en-US"/>
          </a:p>
          <a:p>
            <a:pPr latinLnBrk="1"/>
            <a:r>
              <a:rPr lang="el-GR" b="1"/>
              <a:t>Ακετυλικό εξαπεπτίδιο -8</a:t>
            </a:r>
            <a:r>
              <a:rPr lang="el-GR"/>
              <a:t>: αντιρυτιδικός παράγοντας με μυοχαλαρωτική δράση </a:t>
            </a:r>
            <a:endParaRPr lang="en-US"/>
          </a:p>
          <a:p>
            <a:pPr latinLnBrk="1"/>
            <a:r>
              <a:rPr lang="el-GR"/>
              <a:t>Microneedling roller </a:t>
            </a:r>
            <a:endParaRPr lang="en-US"/>
          </a:p>
          <a:p>
            <a:pPr latinLnBrk="1"/>
            <a:r>
              <a:rPr lang="el-GR"/>
              <a:t> </a:t>
            </a:r>
            <a:endParaRPr lang="en-US"/>
          </a:p>
          <a:p>
            <a:pPr latinLnBrk="1"/>
            <a:r>
              <a:rPr lang="el-GR"/>
              <a:t>Για την ενίσχυση και επιτάχυνση του αποτελέσματος το AWS μπορεί να συνδυαστεί με το CTS (αναδόμηση ιστού) ή το CVS (αναζωογόνηση και προστασία)</a:t>
            </a:r>
            <a:endParaRPr lang="en-US"/>
          </a:p>
          <a:p>
            <a:endParaRPr lang="en-US"/>
          </a:p>
        </p:txBody>
      </p:sp>
      <p:sp>
        <p:nvSpPr>
          <p:cNvPr id="17423" name="TextBox 14"/>
          <p:cNvSpPr txBox="1">
            <a:spLocks noChangeArrowheads="1"/>
          </p:cNvSpPr>
          <p:nvPr/>
        </p:nvSpPr>
        <p:spPr bwMode="auto">
          <a:xfrm>
            <a:off x="304800" y="3886200"/>
            <a:ext cx="1524000" cy="503238"/>
          </a:xfrm>
          <a:prstGeom prst="rect">
            <a:avLst/>
          </a:prstGeom>
          <a:noFill/>
          <a:ln w="9525">
            <a:noFill/>
            <a:miter lim="800000"/>
            <a:headEnd/>
            <a:tailEnd/>
          </a:ln>
        </p:spPr>
        <p:txBody>
          <a:bodyPr>
            <a:spAutoFit/>
          </a:bodyPr>
          <a:lstStyle/>
          <a:p>
            <a:r>
              <a:rPr lang="en-US" sz="4000" b="1">
                <a:latin typeface="Calibri" pitchFamily="34" charset="0"/>
              </a:rPr>
              <a:t>AWS</a:t>
            </a:r>
            <a:endParaRPr lang="el-GR" sz="4000" b="1">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r>
              <a:rPr lang="en-US" sz="25000" b="1" spc="600" baseline="-25000" dirty="0">
                <a:solidFill>
                  <a:schemeClr val="bg1">
                    <a:lumMod val="95000"/>
                  </a:schemeClr>
                </a:solidFill>
                <a:latin typeface="+mj-lt"/>
              </a:rPr>
              <a:t>0</a:t>
            </a:r>
            <a:fld id="{4C83FFCA-AC1E-4729-8A97-06A51586AA5B}" type="slidenum">
              <a:rPr lang="en-US" sz="25000" b="1" spc="600" baseline="-25000">
                <a:solidFill>
                  <a:schemeClr val="bg1">
                    <a:lumMod val="95000"/>
                  </a:schemeClr>
                </a:solidFill>
                <a:latin typeface="+mj-lt"/>
              </a:rPr>
              <a:pPr algn="l">
                <a:spcBef>
                  <a:spcPct val="50000"/>
                </a:spcBef>
                <a:defRPr/>
              </a:pPr>
              <a:t>16</a:t>
            </a:fld>
            <a:endParaRPr lang="en-US" sz="25000" b="1" spc="600" baseline="-25000" dirty="0">
              <a:solidFill>
                <a:schemeClr val="bg1">
                  <a:lumMod val="95000"/>
                </a:schemeClr>
              </a:solidFill>
              <a:latin typeface="+mj-lt"/>
            </a:endParaRPr>
          </a:p>
        </p:txBody>
      </p:sp>
      <p:sp>
        <p:nvSpPr>
          <p:cNvPr id="18435"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8436"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8437"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8438"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8439"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8440"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18441"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8442" name="Date Placeholder 23"/>
          <p:cNvSpPr>
            <a:spLocks noGrp="1"/>
          </p:cNvSpPr>
          <p:nvPr>
            <p:ph type="dt" sz="quarter" idx="10"/>
          </p:nvPr>
        </p:nvSpPr>
        <p:spPr>
          <a:xfrm>
            <a:off x="76200" y="6553200"/>
            <a:ext cx="2120900" cy="476250"/>
          </a:xfrm>
          <a:noFill/>
        </p:spPr>
        <p:txBody>
          <a:bodyPr/>
          <a:lstStyle/>
          <a:p>
            <a:fld id="{9225F761-7635-46CB-A733-7AF8F6E9E909}"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18443"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8444"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E3311964-89EA-4F8D-82FD-FC10681D1938}" type="datetime1">
              <a:rPr lang="el-GR" sz="1000" baseline="0">
                <a:latin typeface="CF Helvetica-Bold" pitchFamily="50" charset="0"/>
              </a:rPr>
              <a:pPr/>
              <a:t>2/2/2017</a:t>
            </a:fld>
            <a:endParaRPr lang="en-US" sz="1000" baseline="0">
              <a:latin typeface="CF Helvetica-Bold" pitchFamily="50" charset="0"/>
            </a:endParaRPr>
          </a:p>
        </p:txBody>
      </p:sp>
      <p:pic>
        <p:nvPicPr>
          <p:cNvPr id="18445"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18446"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pic>
        <p:nvPicPr>
          <p:cNvPr id="18447" name="Picture 16" descr="s_s_CTS-unit"/>
          <p:cNvPicPr>
            <a:picLocks noChangeAspect="1" noChangeArrowheads="1"/>
          </p:cNvPicPr>
          <p:nvPr/>
        </p:nvPicPr>
        <p:blipFill>
          <a:blip r:embed="rId4" cstate="print"/>
          <a:srcRect/>
          <a:stretch>
            <a:fillRect/>
          </a:stretch>
        </p:blipFill>
        <p:spPr bwMode="auto">
          <a:xfrm>
            <a:off x="152400" y="1371600"/>
            <a:ext cx="1066800" cy="2224088"/>
          </a:xfrm>
          <a:prstGeom prst="rect">
            <a:avLst/>
          </a:prstGeom>
          <a:noFill/>
          <a:ln w="9525">
            <a:noFill/>
            <a:miter lim="800000"/>
            <a:headEnd/>
            <a:tailEnd/>
          </a:ln>
        </p:spPr>
      </p:pic>
      <p:sp>
        <p:nvSpPr>
          <p:cNvPr id="18448" name="TextBox 20"/>
          <p:cNvSpPr txBox="1">
            <a:spLocks noChangeArrowheads="1"/>
          </p:cNvSpPr>
          <p:nvPr/>
        </p:nvSpPr>
        <p:spPr bwMode="auto">
          <a:xfrm>
            <a:off x="1371600" y="1524000"/>
            <a:ext cx="8229600" cy="4432300"/>
          </a:xfrm>
          <a:prstGeom prst="rect">
            <a:avLst/>
          </a:prstGeom>
          <a:noFill/>
          <a:ln w="9525">
            <a:noFill/>
            <a:miter lim="800000"/>
            <a:headEnd/>
            <a:tailEnd/>
          </a:ln>
        </p:spPr>
        <p:txBody>
          <a:bodyPr>
            <a:spAutoFit/>
          </a:bodyPr>
          <a:lstStyle/>
          <a:p>
            <a:pPr latinLnBrk="1"/>
            <a:r>
              <a:rPr lang="el-GR" b="1" u="sng"/>
              <a:t>Ορός για την αναδόμηση του ιστού και την επούλωση του δέρματος:</a:t>
            </a:r>
            <a:r>
              <a:rPr lang="el-GR" b="1" u="sng" baseline="0"/>
              <a:t> </a:t>
            </a:r>
            <a:r>
              <a:rPr lang="el-GR"/>
              <a:t>Βελτίωση των ουλών ακμής , βελτίωση των ουλών από έγκαυμα,</a:t>
            </a:r>
            <a:r>
              <a:rPr lang="el-GR" baseline="0"/>
              <a:t> </a:t>
            </a:r>
            <a:r>
              <a:rPr lang="el-GR"/>
              <a:t>ενδυνάμωση και βελτίωση της συνολικής υγείας του δέρματος ,</a:t>
            </a:r>
            <a:r>
              <a:rPr lang="el-GR" baseline="0"/>
              <a:t> </a:t>
            </a:r>
            <a:r>
              <a:rPr lang="el-GR"/>
              <a:t>αύξηση της ελαστικότητας του δέρματος ,</a:t>
            </a:r>
            <a:r>
              <a:rPr lang="el-GR" baseline="0"/>
              <a:t> </a:t>
            </a:r>
            <a:r>
              <a:rPr lang="el-GR"/>
              <a:t>μείωση των ραβδώσεων</a:t>
            </a:r>
            <a:endParaRPr lang="en-US"/>
          </a:p>
          <a:p>
            <a:pPr latinLnBrk="1"/>
            <a:endParaRPr lang="el-GR"/>
          </a:p>
          <a:p>
            <a:pPr latinLnBrk="1"/>
            <a:r>
              <a:rPr lang="el-GR"/>
              <a:t>Φόρμουλα χωρίς Αλκοόλ – /Paraben/Αρώματα /Χρωστικές/Επιφανειοδραστικές Ουσίες</a:t>
            </a:r>
            <a:endParaRPr lang="en-US"/>
          </a:p>
          <a:p>
            <a:pPr latinLnBrk="1"/>
            <a:endParaRPr lang="el-GR" b="1"/>
          </a:p>
          <a:p>
            <a:pPr latinLnBrk="1"/>
            <a:r>
              <a:rPr lang="el-GR" b="1"/>
              <a:t>Sh – πολυπεπτίδιο 7:</a:t>
            </a:r>
            <a:r>
              <a:rPr lang="el-GR"/>
              <a:t> ενεργοποιεί τα βλαστικά κύτταρα στη βασική στιβάδα της επιδερμίδας και στο τριχοθυλάκιο, με αποτέλεσμα την επιτάχυνση του κυτταρικού πολλαπλασιασμού και την τροφοδοσία της επιδερμίδας με νέα κύτταρα.  </a:t>
            </a:r>
            <a:endParaRPr lang="en-US"/>
          </a:p>
          <a:p>
            <a:pPr latinLnBrk="1"/>
            <a:r>
              <a:rPr lang="el-GR" b="1"/>
              <a:t>Τριπεπτίδιο χαλκού -1:</a:t>
            </a:r>
            <a:r>
              <a:rPr lang="el-GR"/>
              <a:t> ισχυρός επουλωτικός παράγοντας. Διεγείρει τη παραγωγή κολλαγόνου στους ινοβλάστες, αυξάνει τη συσσώρευση των πρωτεϊνών, των γλυκοζαμινογλυκάνων και του DNA στις δερματικές πληγές. </a:t>
            </a:r>
            <a:endParaRPr lang="en-US"/>
          </a:p>
          <a:p>
            <a:pPr latinLnBrk="1"/>
            <a:r>
              <a:rPr lang="el-GR" b="1"/>
              <a:t>Βοτανικό εκχύλισμα βλαστικών κυττάρων :</a:t>
            </a:r>
            <a:r>
              <a:rPr lang="el-GR"/>
              <a:t> προστατεύει από τη φλεγμονή και τον κνησμό. Παρέχει αντιμικροβιακή, αντιαλλεργική και αντιοξειδωτική δράση. </a:t>
            </a:r>
            <a:endParaRPr lang="en-US"/>
          </a:p>
          <a:p>
            <a:pPr latinLnBrk="1"/>
            <a:r>
              <a:rPr lang="el-GR" b="1"/>
              <a:t>Παλμιτικό τριπεπτίδιο-1:</a:t>
            </a:r>
            <a:r>
              <a:rPr lang="el-GR"/>
              <a:t> διεγείρει το κολλαγόνο και τη σύνθεση των γλυκοζαμινογλυκάνων, συμβάλλει στην αποκατάσταση της φυσικής σφριγηλότητας του δέρματος, ενδυναμώνει τον συνδετικό ιστό και ενισχύει το μηχανισμό επούλωσης.  </a:t>
            </a:r>
            <a:endParaRPr lang="en-US"/>
          </a:p>
          <a:p>
            <a:pPr latinLnBrk="1"/>
            <a:r>
              <a:rPr lang="el-GR" b="1"/>
              <a:t>Υαλουρονικό οξύ</a:t>
            </a:r>
            <a:r>
              <a:rPr lang="el-GR"/>
              <a:t>: αυξάνει την απαλότητα του δέρματος και μειώνει τις ρυτίδες. Δημιουργεί ένα εξαιρετικό περιβάλλον για την ανάπτυξη νέων κυττάρων και για την επούλωση του δέρματος.  . </a:t>
            </a:r>
            <a:endParaRPr lang="en-US"/>
          </a:p>
          <a:p>
            <a:pPr latinLnBrk="1"/>
            <a:r>
              <a:rPr lang="el-GR" b="1"/>
              <a:t>Παλμιτικο εξαπεπτίδιο -12:</a:t>
            </a:r>
            <a:r>
              <a:rPr lang="el-GR"/>
              <a:t> διεγείρει την ανάπτυξη των ινοβλαστών και έχει συσφικτική δράση  </a:t>
            </a:r>
            <a:endParaRPr lang="en-US"/>
          </a:p>
          <a:p>
            <a:pPr latinLnBrk="1"/>
            <a:r>
              <a:rPr lang="en-US"/>
              <a:t>Microneedling roller </a:t>
            </a:r>
          </a:p>
          <a:p>
            <a:pPr latinLnBrk="1"/>
            <a:endParaRPr lang="el-GR"/>
          </a:p>
          <a:p>
            <a:pPr latinLnBrk="1"/>
            <a:r>
              <a:rPr lang="el-GR"/>
              <a:t>Για την ενίσχυση και επιτάχυνση του αποτελέσματος το </a:t>
            </a:r>
            <a:r>
              <a:rPr lang="en-US"/>
              <a:t>CTS</a:t>
            </a:r>
            <a:r>
              <a:rPr lang="el-GR"/>
              <a:t> μπορεί να συνδυαστεί με το </a:t>
            </a:r>
            <a:r>
              <a:rPr lang="en-US"/>
              <a:t>AWS</a:t>
            </a:r>
            <a:r>
              <a:rPr lang="el-GR"/>
              <a:t>/</a:t>
            </a:r>
            <a:r>
              <a:rPr lang="en-US"/>
              <a:t>SWS</a:t>
            </a:r>
            <a:r>
              <a:rPr lang="el-GR"/>
              <a:t>/</a:t>
            </a:r>
            <a:r>
              <a:rPr lang="en-US"/>
              <a:t>PCS </a:t>
            </a:r>
            <a:r>
              <a:rPr lang="el-GR"/>
              <a:t>.</a:t>
            </a:r>
            <a:endParaRPr lang="en-US"/>
          </a:p>
          <a:p>
            <a:endParaRPr lang="en-US"/>
          </a:p>
        </p:txBody>
      </p:sp>
      <p:sp>
        <p:nvSpPr>
          <p:cNvPr id="18449" name="TextBox 16"/>
          <p:cNvSpPr txBox="1">
            <a:spLocks noChangeArrowheads="1"/>
          </p:cNvSpPr>
          <p:nvPr/>
        </p:nvSpPr>
        <p:spPr bwMode="auto">
          <a:xfrm>
            <a:off x="304800" y="3886200"/>
            <a:ext cx="1524000" cy="503238"/>
          </a:xfrm>
          <a:prstGeom prst="rect">
            <a:avLst/>
          </a:prstGeom>
          <a:noFill/>
          <a:ln w="9525">
            <a:noFill/>
            <a:miter lim="800000"/>
            <a:headEnd/>
            <a:tailEnd/>
          </a:ln>
        </p:spPr>
        <p:txBody>
          <a:bodyPr>
            <a:spAutoFit/>
          </a:bodyPr>
          <a:lstStyle/>
          <a:p>
            <a:r>
              <a:rPr lang="en-US" sz="4000" b="1">
                <a:latin typeface="Calibri" pitchFamily="34" charset="0"/>
              </a:rPr>
              <a:t>CTS</a:t>
            </a:r>
            <a:endParaRPr lang="el-GR" sz="4000" b="1">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6021A485-C13D-4E86-936F-E0FEB13379E9}" type="slidenum">
              <a:rPr lang="en-US" sz="25000" b="1" spc="600" baseline="-25000" smtClean="0">
                <a:solidFill>
                  <a:schemeClr val="bg1">
                    <a:lumMod val="95000"/>
                  </a:schemeClr>
                </a:solidFill>
                <a:latin typeface="+mj-lt"/>
              </a:rPr>
              <a:pPr algn="l">
                <a:spcBef>
                  <a:spcPct val="50000"/>
                </a:spcBef>
                <a:defRPr/>
              </a:pPr>
              <a:t>17</a:t>
            </a:fld>
            <a:endParaRPr lang="en-US" sz="25000" b="1" spc="600" baseline="-25000" dirty="0">
              <a:solidFill>
                <a:schemeClr val="bg1">
                  <a:lumMod val="95000"/>
                </a:schemeClr>
              </a:solidFill>
              <a:latin typeface="+mj-lt"/>
            </a:endParaRPr>
          </a:p>
        </p:txBody>
      </p:sp>
      <p:sp>
        <p:nvSpPr>
          <p:cNvPr id="19459"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9460"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9461"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9462"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9463"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9464"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9465"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9466" name="Date Placeholder 23"/>
          <p:cNvSpPr>
            <a:spLocks noGrp="1"/>
          </p:cNvSpPr>
          <p:nvPr>
            <p:ph type="dt" sz="quarter" idx="10"/>
          </p:nvPr>
        </p:nvSpPr>
        <p:spPr>
          <a:xfrm>
            <a:off x="76200" y="6553200"/>
            <a:ext cx="2120900" cy="476250"/>
          </a:xfrm>
          <a:noFill/>
        </p:spPr>
        <p:txBody>
          <a:bodyPr/>
          <a:lstStyle/>
          <a:p>
            <a:fld id="{814320D6-0B92-4674-B340-A5826AE6D3D0}" type="datetime1">
              <a:rPr lang="el-GR" sz="1000" smtClean="0">
                <a:latin typeface="Arial" charset="0"/>
                <a:cs typeface="Arial" charset="0"/>
              </a:rPr>
              <a:pPr/>
              <a:t>2/2/2017</a:t>
            </a:fld>
            <a:endParaRPr lang="en-US" sz="1000" smtClean="0">
              <a:latin typeface="Arial" charset="0"/>
              <a:cs typeface="Arial" charset="0"/>
            </a:endParaRPr>
          </a:p>
        </p:txBody>
      </p:sp>
      <p:pic>
        <p:nvPicPr>
          <p:cNvPr id="19467"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19468" name="TextBox 14"/>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pic>
        <p:nvPicPr>
          <p:cNvPr id="19469" name="Picture 18" descr="s-CVS-unit"/>
          <p:cNvPicPr>
            <a:picLocks noChangeAspect="1" noChangeArrowheads="1"/>
          </p:cNvPicPr>
          <p:nvPr/>
        </p:nvPicPr>
        <p:blipFill>
          <a:blip r:embed="rId4" cstate="print"/>
          <a:srcRect/>
          <a:stretch>
            <a:fillRect/>
          </a:stretch>
        </p:blipFill>
        <p:spPr bwMode="auto">
          <a:xfrm>
            <a:off x="66675" y="1641475"/>
            <a:ext cx="1304925" cy="2320925"/>
          </a:xfrm>
          <a:prstGeom prst="rect">
            <a:avLst/>
          </a:prstGeom>
          <a:noFill/>
          <a:ln w="9525">
            <a:noFill/>
            <a:miter lim="800000"/>
            <a:headEnd/>
            <a:tailEnd/>
          </a:ln>
        </p:spPr>
      </p:pic>
      <p:sp>
        <p:nvSpPr>
          <p:cNvPr id="19470" name="TextBox 18"/>
          <p:cNvSpPr txBox="1">
            <a:spLocks noChangeArrowheads="1"/>
          </p:cNvSpPr>
          <p:nvPr/>
        </p:nvSpPr>
        <p:spPr bwMode="auto">
          <a:xfrm>
            <a:off x="1371600" y="1636713"/>
            <a:ext cx="8229600" cy="4616450"/>
          </a:xfrm>
          <a:prstGeom prst="rect">
            <a:avLst/>
          </a:prstGeom>
          <a:noFill/>
          <a:ln w="9525">
            <a:noFill/>
            <a:miter lim="800000"/>
            <a:headEnd/>
            <a:tailEnd/>
          </a:ln>
        </p:spPr>
        <p:txBody>
          <a:bodyPr>
            <a:spAutoFit/>
          </a:bodyPr>
          <a:lstStyle/>
          <a:p>
            <a:pPr latinLnBrk="1"/>
            <a:r>
              <a:rPr lang="el-GR" b="1" u="sng"/>
              <a:t>Ορός για την αναζωογόνηση, ενυδάτωση και προστασία του δέρματος:</a:t>
            </a:r>
            <a:r>
              <a:rPr lang="el-GR" b="1" u="sng" baseline="0"/>
              <a:t> </a:t>
            </a:r>
            <a:r>
              <a:rPr lang="el-GR" b="1" u="sng"/>
              <a:t> </a:t>
            </a:r>
            <a:r>
              <a:rPr lang="el-GR"/>
              <a:t>Μαλακτικές, υγραντικές, ενυδατικές και θρεπτικές ιδιότητες,</a:t>
            </a:r>
            <a:r>
              <a:rPr lang="el-GR" baseline="0"/>
              <a:t> </a:t>
            </a:r>
            <a:r>
              <a:rPr lang="el-GR"/>
              <a:t>βελτίωση της ικανότητας συγκράτησης υγρασίας του δέρματος ,</a:t>
            </a:r>
            <a:r>
              <a:rPr lang="el-GR" baseline="0"/>
              <a:t> </a:t>
            </a:r>
            <a:r>
              <a:rPr lang="el-GR"/>
              <a:t>π</a:t>
            </a:r>
            <a:r>
              <a:rPr lang="en-US"/>
              <a:t>ροστασία ενάντια στην απώλεια υγρασίας </a:t>
            </a:r>
            <a:r>
              <a:rPr lang="el-GR"/>
              <a:t>,</a:t>
            </a:r>
            <a:r>
              <a:rPr lang="el-GR" baseline="0"/>
              <a:t> </a:t>
            </a:r>
            <a:r>
              <a:rPr lang="el-GR"/>
              <a:t>άμεση απορρόφηση και μη λιπαρή σύνθεση </a:t>
            </a:r>
            <a:endParaRPr lang="en-US"/>
          </a:p>
          <a:p>
            <a:pPr latinLnBrk="1"/>
            <a:endParaRPr lang="el-GR"/>
          </a:p>
          <a:p>
            <a:pPr latinLnBrk="1"/>
            <a:r>
              <a:rPr lang="el-GR"/>
              <a:t>Φόρμουλα χωρίς Αλκοόλ – /</a:t>
            </a:r>
            <a:r>
              <a:rPr lang="en-US"/>
              <a:t>Paraben</a:t>
            </a:r>
            <a:r>
              <a:rPr lang="el-GR"/>
              <a:t>/Αρώματα /Χρωστικές/Επιφανειοδραστικές Ουσίες</a:t>
            </a:r>
            <a:endParaRPr lang="en-US"/>
          </a:p>
          <a:p>
            <a:pPr latinLnBrk="1"/>
            <a:endParaRPr lang="el-GR" b="1"/>
          </a:p>
          <a:p>
            <a:pPr latinLnBrk="1"/>
            <a:r>
              <a:rPr lang="en-US" b="1"/>
              <a:t>Sh</a:t>
            </a:r>
            <a:r>
              <a:rPr lang="el-GR" b="1"/>
              <a:t> – πολυπεπτίδιο 7:</a:t>
            </a:r>
            <a:r>
              <a:rPr lang="el-GR"/>
              <a:t> ενεργοποιεί τα βλαστικά κύτταρα στη βασική στιβάδα της επιδερμίδας και στο τριχοθυλάκιο, με αποτέλεσμα την επιτάχυνση του κυτταρικού πολλαπλασιασμού και την τροφοδοσία της επιδερμίδας με νέα κύτταρα.  </a:t>
            </a:r>
            <a:endParaRPr lang="en-US"/>
          </a:p>
          <a:p>
            <a:pPr latinLnBrk="1"/>
            <a:r>
              <a:rPr lang="el-GR" b="1"/>
              <a:t>Βοτανικό εκχύλισμα βλαστικών κυττάρων</a:t>
            </a:r>
            <a:r>
              <a:rPr lang="el-GR"/>
              <a:t> : προστατεύει από τη φλεγμονή και τον κνησμό. Παρέχει αντιμικροβιακή, αντιαλλεργική και αντιοξειδωτική δράση. </a:t>
            </a:r>
            <a:endParaRPr lang="en-US"/>
          </a:p>
          <a:p>
            <a:pPr latinLnBrk="1"/>
            <a:r>
              <a:rPr lang="el-GR" b="1"/>
              <a:t>Υαλουρονικό οξύ:</a:t>
            </a:r>
            <a:r>
              <a:rPr lang="el-GR"/>
              <a:t> αυξάνει την απαλότητα του δέρματος και μειώνει τις ρυτίδες. Δημιουργεί ένα εξαιρετικό περιβάλλον για την ανάπτυξη νέων κυττάρων και για την επούλωση του δέρματος.  . </a:t>
            </a:r>
            <a:endParaRPr lang="en-US"/>
          </a:p>
          <a:p>
            <a:pPr latinLnBrk="1"/>
            <a:r>
              <a:rPr lang="el-GR" b="1"/>
              <a:t>Παλμιτικό εξαπεπτίδιο -12:</a:t>
            </a:r>
            <a:r>
              <a:rPr lang="el-GR"/>
              <a:t> διεγείρει την ανάπτυξη των ινοβλαστών και έχει συσφικτική δράση  </a:t>
            </a:r>
            <a:endParaRPr lang="en-US"/>
          </a:p>
          <a:p>
            <a:pPr latinLnBrk="1"/>
            <a:r>
              <a:rPr lang="en-US" b="1"/>
              <a:t>Lactobacillus</a:t>
            </a:r>
            <a:r>
              <a:rPr lang="el-GR" b="1"/>
              <a:t>/</a:t>
            </a:r>
            <a:r>
              <a:rPr lang="en-US" b="1"/>
              <a:t>Soymilk Ferment Filtrate</a:t>
            </a:r>
            <a:r>
              <a:rPr lang="el-GR"/>
              <a:t> – περιέχει πρωτεΐνες, αμινοξέα, λεκιθίνη, ισοφλαβονοειδή και γάμμα-αμινοβουτυρικό οξύ (</a:t>
            </a:r>
            <a:r>
              <a:rPr lang="en-US"/>
              <a:t>GABA</a:t>
            </a:r>
            <a:r>
              <a:rPr lang="el-GR"/>
              <a:t>). Παρέχει ισχυρές αντιφλεγμονώδεις ιδιότητες. </a:t>
            </a:r>
            <a:endParaRPr lang="en-US"/>
          </a:p>
          <a:p>
            <a:pPr latinLnBrk="1"/>
            <a:r>
              <a:rPr lang="el-GR" b="1"/>
              <a:t>β-γλυκάνη:</a:t>
            </a:r>
            <a:r>
              <a:rPr lang="el-GR"/>
              <a:t> είναι μια διαλυτή ίνα που βρίσκεται στα κυτταρικά τοιχώματα των πυρήνων βρώμης. Παρέχει άμεση ανακούφιση που τον κνησμό που σχετίζεται με τον ερεθισμό του δέρματος. Βελτιώνει την εμφάνιση του δέρματος, μειώνει τις ουλές και ενισχύει τη διαδικασία επούλωσης. </a:t>
            </a:r>
            <a:endParaRPr lang="en-US"/>
          </a:p>
          <a:p>
            <a:pPr latinLnBrk="1"/>
            <a:r>
              <a:rPr lang="el-GR" b="1"/>
              <a:t>Αλλαντοΐνη:</a:t>
            </a:r>
            <a:r>
              <a:rPr lang="el-GR"/>
              <a:t> διαθέτει αντι-ερεθιστικές και προστατευτικές ιδιότητες</a:t>
            </a:r>
            <a:endParaRPr lang="en-US"/>
          </a:p>
          <a:p>
            <a:pPr latinLnBrk="1"/>
            <a:r>
              <a:rPr lang="en-US"/>
              <a:t>Microneedling roller </a:t>
            </a:r>
          </a:p>
          <a:p>
            <a:pPr latinLnBrk="1"/>
            <a:endParaRPr lang="el-GR"/>
          </a:p>
          <a:p>
            <a:pPr latinLnBrk="1"/>
            <a:r>
              <a:rPr lang="el-GR"/>
              <a:t>Για την ενίσχυση και επιτάχυνση του αποτελέσματος το </a:t>
            </a:r>
            <a:r>
              <a:rPr lang="en-US"/>
              <a:t>CVS</a:t>
            </a:r>
            <a:r>
              <a:rPr lang="el-GR"/>
              <a:t> μπορεί να συνδυαστεί με το </a:t>
            </a:r>
            <a:r>
              <a:rPr lang="en-US"/>
              <a:t>AWS</a:t>
            </a:r>
            <a:r>
              <a:rPr lang="el-GR"/>
              <a:t>/</a:t>
            </a:r>
            <a:r>
              <a:rPr lang="en-US"/>
              <a:t>SWS</a:t>
            </a:r>
            <a:r>
              <a:rPr lang="el-GR"/>
              <a:t>/</a:t>
            </a:r>
            <a:r>
              <a:rPr lang="en-US"/>
              <a:t>PCS</a:t>
            </a:r>
          </a:p>
          <a:p>
            <a:endParaRPr lang="en-US"/>
          </a:p>
        </p:txBody>
      </p:sp>
      <p:sp>
        <p:nvSpPr>
          <p:cNvPr id="19471" name="TextBox 14"/>
          <p:cNvSpPr txBox="1">
            <a:spLocks noChangeArrowheads="1"/>
          </p:cNvSpPr>
          <p:nvPr/>
        </p:nvSpPr>
        <p:spPr bwMode="auto">
          <a:xfrm>
            <a:off x="304800" y="3886200"/>
            <a:ext cx="1524000" cy="503238"/>
          </a:xfrm>
          <a:prstGeom prst="rect">
            <a:avLst/>
          </a:prstGeom>
          <a:noFill/>
          <a:ln w="9525">
            <a:noFill/>
            <a:miter lim="800000"/>
            <a:headEnd/>
            <a:tailEnd/>
          </a:ln>
        </p:spPr>
        <p:txBody>
          <a:bodyPr>
            <a:spAutoFit/>
          </a:bodyPr>
          <a:lstStyle/>
          <a:p>
            <a:r>
              <a:rPr lang="en-US" sz="4000" b="1">
                <a:latin typeface="Calibri" pitchFamily="34" charset="0"/>
              </a:rPr>
              <a:t>CVS</a:t>
            </a:r>
            <a:endParaRPr lang="el-GR" sz="4000" b="1">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BB4E5184-2826-4101-886A-96B2978F8FBF}" type="slidenum">
              <a:rPr lang="en-US" sz="25000" b="1" spc="600" baseline="-25000" smtClean="0">
                <a:solidFill>
                  <a:schemeClr val="bg1">
                    <a:lumMod val="95000"/>
                  </a:schemeClr>
                </a:solidFill>
                <a:latin typeface="+mj-lt"/>
              </a:rPr>
              <a:pPr algn="l">
                <a:spcBef>
                  <a:spcPct val="50000"/>
                </a:spcBef>
                <a:defRPr/>
              </a:pPr>
              <a:t>18</a:t>
            </a:fld>
            <a:endParaRPr lang="en-US" sz="25000" b="1" spc="600" baseline="-25000" dirty="0">
              <a:solidFill>
                <a:schemeClr val="bg1">
                  <a:lumMod val="95000"/>
                </a:schemeClr>
              </a:solidFill>
              <a:latin typeface="+mj-lt"/>
            </a:endParaRPr>
          </a:p>
        </p:txBody>
      </p:sp>
      <p:sp>
        <p:nvSpPr>
          <p:cNvPr id="20483"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20484"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20485"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20486"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20487"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20488"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20489"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20490" name="Date Placeholder 23"/>
          <p:cNvSpPr>
            <a:spLocks noGrp="1"/>
          </p:cNvSpPr>
          <p:nvPr>
            <p:ph type="dt" sz="quarter" idx="10"/>
          </p:nvPr>
        </p:nvSpPr>
        <p:spPr>
          <a:xfrm>
            <a:off x="76200" y="6553200"/>
            <a:ext cx="2120900" cy="476250"/>
          </a:xfrm>
          <a:noFill/>
        </p:spPr>
        <p:txBody>
          <a:bodyPr/>
          <a:lstStyle/>
          <a:p>
            <a:fld id="{3DA9BA93-7115-45F3-B560-73CD479C3517}" type="datetime1">
              <a:rPr lang="el-GR" sz="1000" smtClean="0">
                <a:latin typeface="Arial" charset="0"/>
                <a:cs typeface="Arial" charset="0"/>
              </a:rPr>
              <a:pPr/>
              <a:t>2/2/2017</a:t>
            </a:fld>
            <a:endParaRPr lang="en-US" sz="1000" smtClean="0">
              <a:latin typeface="Arial" charset="0"/>
              <a:cs typeface="Arial" charset="0"/>
            </a:endParaRPr>
          </a:p>
        </p:txBody>
      </p:sp>
      <p:pic>
        <p:nvPicPr>
          <p:cNvPr id="20491"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20492" name="TextBox 14"/>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pic>
        <p:nvPicPr>
          <p:cNvPr id="20493" name="Picture 7" descr="s_PCS-unit"/>
          <p:cNvPicPr>
            <a:picLocks noChangeAspect="1" noChangeArrowheads="1"/>
          </p:cNvPicPr>
          <p:nvPr/>
        </p:nvPicPr>
        <p:blipFill>
          <a:blip r:embed="rId4" cstate="print"/>
          <a:srcRect/>
          <a:stretch>
            <a:fillRect/>
          </a:stretch>
        </p:blipFill>
        <p:spPr bwMode="auto">
          <a:xfrm>
            <a:off x="152400" y="1716088"/>
            <a:ext cx="1447800" cy="2398712"/>
          </a:xfrm>
          <a:prstGeom prst="rect">
            <a:avLst/>
          </a:prstGeom>
          <a:noFill/>
          <a:ln w="9525">
            <a:noFill/>
            <a:miter lim="800000"/>
            <a:headEnd/>
            <a:tailEnd/>
          </a:ln>
        </p:spPr>
      </p:pic>
      <p:sp>
        <p:nvSpPr>
          <p:cNvPr id="20494" name="TextBox 18"/>
          <p:cNvSpPr txBox="1">
            <a:spLocks noChangeArrowheads="1"/>
          </p:cNvSpPr>
          <p:nvPr/>
        </p:nvSpPr>
        <p:spPr bwMode="auto">
          <a:xfrm>
            <a:off x="1676400" y="1752600"/>
            <a:ext cx="7543800" cy="4154488"/>
          </a:xfrm>
          <a:prstGeom prst="rect">
            <a:avLst/>
          </a:prstGeom>
          <a:noFill/>
          <a:ln w="9525">
            <a:noFill/>
            <a:miter lim="800000"/>
            <a:headEnd/>
            <a:tailEnd/>
          </a:ln>
        </p:spPr>
        <p:txBody>
          <a:bodyPr>
            <a:spAutoFit/>
          </a:bodyPr>
          <a:lstStyle/>
          <a:p>
            <a:pPr latinLnBrk="1"/>
            <a:r>
              <a:rPr lang="el-GR" b="1" u="sng"/>
              <a:t>Ορός για το προβληματικό δέρμα:</a:t>
            </a:r>
            <a:r>
              <a:rPr lang="el-GR" b="1" u="sng" baseline="0"/>
              <a:t> </a:t>
            </a:r>
            <a:r>
              <a:rPr lang="el-GR"/>
              <a:t>Επούλωση και πρόληψη νέων βλαβών,  Καταστολή της ακμής ,</a:t>
            </a:r>
            <a:r>
              <a:rPr lang="el-GR" baseline="0"/>
              <a:t> </a:t>
            </a:r>
            <a:r>
              <a:rPr lang="el-GR"/>
              <a:t>Ρύθμιση λιπαρότητας,</a:t>
            </a:r>
            <a:r>
              <a:rPr lang="el-GR" baseline="0"/>
              <a:t> </a:t>
            </a:r>
            <a:r>
              <a:rPr lang="el-GR"/>
              <a:t>Καταπράυνση και καθαρισμός του δέρματος </a:t>
            </a:r>
            <a:endParaRPr lang="en-US"/>
          </a:p>
          <a:p>
            <a:pPr latinLnBrk="1"/>
            <a:endParaRPr lang="el-GR"/>
          </a:p>
          <a:p>
            <a:pPr latinLnBrk="1"/>
            <a:r>
              <a:rPr lang="el-GR"/>
              <a:t>Φόρμουλα χωρίς Αλκοόλ – /</a:t>
            </a:r>
            <a:r>
              <a:rPr lang="en-US"/>
              <a:t>Paraben</a:t>
            </a:r>
            <a:r>
              <a:rPr lang="el-GR"/>
              <a:t>/Αρώματα /Χρωστικές/Επιφανειοδραστικές Ουσίες</a:t>
            </a:r>
            <a:endParaRPr lang="en-US"/>
          </a:p>
          <a:p>
            <a:pPr latinLnBrk="1"/>
            <a:endParaRPr lang="el-GR" b="1"/>
          </a:p>
          <a:p>
            <a:pPr latinLnBrk="1"/>
            <a:r>
              <a:rPr lang="en-US" b="1"/>
              <a:t>Sh</a:t>
            </a:r>
            <a:r>
              <a:rPr lang="el-GR" b="1"/>
              <a:t> – πολυπεπτίδιο 7:</a:t>
            </a:r>
            <a:r>
              <a:rPr lang="el-GR"/>
              <a:t> ενεργοποιεί τα βλαστικά κύτταρα στη βασική στιβάδα της επιδερμίδας και στο τριχοθυλάκιο, με αποτέλεσμα την επιτάχυνση του κυτταρικού πολλαπλασιασμού και την τροφοδοσία της επιδερμίδας με νέα κύτταρα.  </a:t>
            </a:r>
            <a:endParaRPr lang="en-US"/>
          </a:p>
          <a:p>
            <a:pPr latinLnBrk="1"/>
            <a:r>
              <a:rPr lang="el-GR" b="1"/>
              <a:t>Παλμιτικό τριπεπτίδιο-1</a:t>
            </a:r>
            <a:r>
              <a:rPr lang="el-GR"/>
              <a:t>: διεγείρει το κολλαγόνο και τη σύνθεση των γλυκοζαμινογλυκάνων, συμβάλλει στην αποκατάσταση της φυσικής σφριγηλότητας του δέρματος, ενδυναμώνει τον συνδετικό ιστό και ενισχύει το μηχανισμό επούλωσης.  </a:t>
            </a:r>
            <a:endParaRPr lang="en-US"/>
          </a:p>
          <a:p>
            <a:pPr latinLnBrk="1"/>
            <a:r>
              <a:rPr lang="el-GR" b="1"/>
              <a:t>Βοτανικό εκχύλισμα βλαστικών κυττάρων</a:t>
            </a:r>
            <a:r>
              <a:rPr lang="el-GR"/>
              <a:t> : προστατεύει από τη φλεγμονή και τον κνησμό. Παρέχει αντιμικροβιακή, αντιαλλεργική και αντιοξειδωτική δράση. </a:t>
            </a:r>
            <a:endParaRPr lang="en-US"/>
          </a:p>
          <a:p>
            <a:pPr latinLnBrk="1"/>
            <a:r>
              <a:rPr lang="en-US" b="1"/>
              <a:t>Pinus radiate bark extract</a:t>
            </a:r>
            <a:r>
              <a:rPr lang="el-GR"/>
              <a:t>: αντιοξειδωτική δράση </a:t>
            </a:r>
            <a:endParaRPr lang="en-US"/>
          </a:p>
          <a:p>
            <a:pPr latinLnBrk="1"/>
            <a:r>
              <a:rPr lang="en-US" b="1"/>
              <a:t>Witch Hazel Extract</a:t>
            </a:r>
            <a:r>
              <a:rPr lang="el-GR"/>
              <a:t>: αντιφλεγμονώδη και καταπραϋντική δράση </a:t>
            </a:r>
            <a:endParaRPr lang="en-US"/>
          </a:p>
          <a:p>
            <a:pPr latinLnBrk="1"/>
            <a:r>
              <a:rPr lang="en-US" b="1"/>
              <a:t>Houttuynia cordata</a:t>
            </a:r>
            <a:r>
              <a:rPr lang="el-GR" b="1"/>
              <a:t>  </a:t>
            </a:r>
            <a:r>
              <a:rPr lang="en-US" b="1"/>
              <a:t>extract</a:t>
            </a:r>
            <a:r>
              <a:rPr lang="el-GR" b="1"/>
              <a:t>:</a:t>
            </a:r>
            <a:r>
              <a:rPr lang="el-GR"/>
              <a:t> προστατευτική δράση </a:t>
            </a:r>
            <a:endParaRPr lang="en-US"/>
          </a:p>
          <a:p>
            <a:pPr latinLnBrk="1"/>
            <a:r>
              <a:rPr lang="en-US"/>
              <a:t>Microneedling roller </a:t>
            </a:r>
          </a:p>
          <a:p>
            <a:pPr latinLnBrk="1"/>
            <a:endParaRPr lang="el-GR"/>
          </a:p>
          <a:p>
            <a:pPr latinLnBrk="1"/>
            <a:r>
              <a:rPr lang="el-GR"/>
              <a:t>Για την ενίσχυση και επιτάχυνση του αποτελέσματος το </a:t>
            </a:r>
            <a:r>
              <a:rPr lang="en-US"/>
              <a:t>PCS</a:t>
            </a:r>
            <a:r>
              <a:rPr lang="el-GR"/>
              <a:t> μπορεί να συνδυαστεί με το </a:t>
            </a:r>
            <a:r>
              <a:rPr lang="en-US"/>
              <a:t>CTS</a:t>
            </a:r>
            <a:r>
              <a:rPr lang="el-GR"/>
              <a:t> (αναδόμηση ιστού) ή το </a:t>
            </a:r>
            <a:r>
              <a:rPr lang="en-US"/>
              <a:t>CVS</a:t>
            </a:r>
            <a:r>
              <a:rPr lang="el-GR"/>
              <a:t> (αναζωογόνηση και προστασία)</a:t>
            </a:r>
            <a:endParaRPr lang="en-US"/>
          </a:p>
          <a:p>
            <a:endParaRPr lang="en-US"/>
          </a:p>
        </p:txBody>
      </p:sp>
      <p:sp>
        <p:nvSpPr>
          <p:cNvPr id="20495" name="TextBox 14"/>
          <p:cNvSpPr txBox="1">
            <a:spLocks noChangeArrowheads="1"/>
          </p:cNvSpPr>
          <p:nvPr/>
        </p:nvSpPr>
        <p:spPr bwMode="auto">
          <a:xfrm>
            <a:off x="533400" y="4373563"/>
            <a:ext cx="1524000" cy="503237"/>
          </a:xfrm>
          <a:prstGeom prst="rect">
            <a:avLst/>
          </a:prstGeom>
          <a:noFill/>
          <a:ln w="9525">
            <a:noFill/>
            <a:miter lim="800000"/>
            <a:headEnd/>
            <a:tailEnd/>
          </a:ln>
        </p:spPr>
        <p:txBody>
          <a:bodyPr>
            <a:spAutoFit/>
          </a:bodyPr>
          <a:lstStyle/>
          <a:p>
            <a:r>
              <a:rPr lang="en-US" sz="4000" b="1">
                <a:latin typeface="Calibri" pitchFamily="34" charset="0"/>
              </a:rPr>
              <a:t>PCS</a:t>
            </a:r>
            <a:endParaRPr lang="el-GR" sz="4000" b="1">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7F02A2F6-F937-49BD-8CA1-0133B836ABAD}" type="slidenum">
              <a:rPr lang="en-US" sz="25000" b="1" spc="600" baseline="-25000" smtClean="0">
                <a:solidFill>
                  <a:schemeClr val="bg1">
                    <a:lumMod val="95000"/>
                  </a:schemeClr>
                </a:solidFill>
                <a:latin typeface="+mj-lt"/>
              </a:rPr>
              <a:pPr algn="l">
                <a:spcBef>
                  <a:spcPct val="50000"/>
                </a:spcBef>
                <a:defRPr/>
              </a:pPr>
              <a:t>19</a:t>
            </a:fld>
            <a:endParaRPr lang="en-US" sz="25000" b="1" spc="600" baseline="-25000" dirty="0">
              <a:solidFill>
                <a:schemeClr val="bg1">
                  <a:lumMod val="95000"/>
                </a:schemeClr>
              </a:solidFill>
              <a:latin typeface="+mj-lt"/>
            </a:endParaRPr>
          </a:p>
        </p:txBody>
      </p:sp>
      <p:sp>
        <p:nvSpPr>
          <p:cNvPr id="21507"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21508"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21509"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21510"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21511"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21512"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21513"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21514" name="Date Placeholder 23"/>
          <p:cNvSpPr>
            <a:spLocks noGrp="1"/>
          </p:cNvSpPr>
          <p:nvPr>
            <p:ph type="dt" sz="quarter" idx="10"/>
          </p:nvPr>
        </p:nvSpPr>
        <p:spPr>
          <a:xfrm>
            <a:off x="76200" y="6553200"/>
            <a:ext cx="2120900" cy="476250"/>
          </a:xfrm>
          <a:noFill/>
        </p:spPr>
        <p:txBody>
          <a:bodyPr/>
          <a:lstStyle/>
          <a:p>
            <a:fld id="{15A568FF-4237-4238-9057-C50D38506552}" type="datetime1">
              <a:rPr lang="el-GR" sz="1000" smtClean="0">
                <a:latin typeface="Arial" charset="0"/>
                <a:cs typeface="Arial" charset="0"/>
              </a:rPr>
              <a:pPr/>
              <a:t>2/2/2017</a:t>
            </a:fld>
            <a:endParaRPr lang="en-US" sz="1000" smtClean="0">
              <a:latin typeface="Arial" charset="0"/>
              <a:cs typeface="Arial" charset="0"/>
            </a:endParaRPr>
          </a:p>
        </p:txBody>
      </p:sp>
      <p:pic>
        <p:nvPicPr>
          <p:cNvPr id="21515"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21516" name="TextBox 14"/>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pic>
        <p:nvPicPr>
          <p:cNvPr id="21517" name="Picture 13" descr="s_s_SWS-unit"/>
          <p:cNvPicPr>
            <a:picLocks noChangeAspect="1" noChangeArrowheads="1"/>
          </p:cNvPicPr>
          <p:nvPr/>
        </p:nvPicPr>
        <p:blipFill>
          <a:blip r:embed="rId4" cstate="print"/>
          <a:srcRect/>
          <a:stretch>
            <a:fillRect/>
          </a:stretch>
        </p:blipFill>
        <p:spPr bwMode="auto">
          <a:xfrm>
            <a:off x="152400" y="1606550"/>
            <a:ext cx="1066800" cy="1879600"/>
          </a:xfrm>
          <a:prstGeom prst="rect">
            <a:avLst/>
          </a:prstGeom>
          <a:noFill/>
          <a:ln w="9525">
            <a:noFill/>
            <a:miter lim="800000"/>
            <a:headEnd/>
            <a:tailEnd/>
          </a:ln>
        </p:spPr>
      </p:pic>
      <p:sp>
        <p:nvSpPr>
          <p:cNvPr id="21518" name="TextBox 18"/>
          <p:cNvSpPr txBox="1">
            <a:spLocks noChangeArrowheads="1"/>
          </p:cNvSpPr>
          <p:nvPr/>
        </p:nvSpPr>
        <p:spPr bwMode="auto">
          <a:xfrm>
            <a:off x="1143000" y="1354138"/>
            <a:ext cx="8534400" cy="4894262"/>
          </a:xfrm>
          <a:prstGeom prst="rect">
            <a:avLst/>
          </a:prstGeom>
          <a:noFill/>
          <a:ln w="9525">
            <a:noFill/>
            <a:miter lim="800000"/>
            <a:headEnd/>
            <a:tailEnd/>
          </a:ln>
        </p:spPr>
        <p:txBody>
          <a:bodyPr>
            <a:spAutoFit/>
          </a:bodyPr>
          <a:lstStyle/>
          <a:p>
            <a:pPr latinLnBrk="1"/>
            <a:r>
              <a:rPr lang="el-GR" b="1"/>
              <a:t>Ορός για τη λεύκανση και τον αποχρωματισμό του δέρματος:</a:t>
            </a:r>
            <a:r>
              <a:rPr lang="el-GR" b="1" baseline="0"/>
              <a:t> </a:t>
            </a:r>
            <a:r>
              <a:rPr lang="el-GR"/>
              <a:t>Δραστική βελτίωση του φωτογηρασμένου δέρματος,</a:t>
            </a:r>
            <a:r>
              <a:rPr lang="el-GR" baseline="0"/>
              <a:t> </a:t>
            </a:r>
            <a:r>
              <a:rPr lang="el-GR"/>
              <a:t>Προστασία ενάντια στα μελλοντικά σημάδια της γήρανσης,</a:t>
            </a:r>
            <a:r>
              <a:rPr lang="el-GR" baseline="0"/>
              <a:t> </a:t>
            </a:r>
            <a:r>
              <a:rPr lang="el-GR"/>
              <a:t>Αναζωογόνηση ,</a:t>
            </a:r>
            <a:r>
              <a:rPr lang="el-GR" baseline="0"/>
              <a:t> </a:t>
            </a:r>
            <a:r>
              <a:rPr lang="el-GR"/>
              <a:t>Εξάλειψη και αποχρωματισμός των γεροντικών κηλίδων </a:t>
            </a:r>
            <a:endParaRPr lang="en-US"/>
          </a:p>
          <a:p>
            <a:pPr latinLnBrk="1"/>
            <a:endParaRPr lang="el-GR"/>
          </a:p>
          <a:p>
            <a:pPr latinLnBrk="1"/>
            <a:r>
              <a:rPr lang="el-GR"/>
              <a:t>Φόρμουλα χωρίς Αλκοόλ – /</a:t>
            </a:r>
            <a:r>
              <a:rPr lang="en-US"/>
              <a:t>Paraben</a:t>
            </a:r>
            <a:r>
              <a:rPr lang="el-GR"/>
              <a:t>/Αρώματα /Χρωστικές/Επιφανειοδραστικές Ουσίες</a:t>
            </a:r>
            <a:endParaRPr lang="en-US"/>
          </a:p>
          <a:p>
            <a:pPr latinLnBrk="1"/>
            <a:endParaRPr lang="el-GR" b="1"/>
          </a:p>
          <a:p>
            <a:pPr latinLnBrk="1"/>
            <a:r>
              <a:rPr lang="el-GR" b="1"/>
              <a:t>Sh – πολυπεπτίδιο 7:</a:t>
            </a:r>
            <a:r>
              <a:rPr lang="el-GR"/>
              <a:t> ενεργοποιεί τα βλαστικά κύτταρα στη βασική στιβάδα της επιδερμίδας και στο τριχοθυλάκιο, με αποτέλεσμα την επιτάχυνση του κυτταρικού πολλαπλασιασμού και την τροφοδοσία της επιδερμίδας με νέα κύτταρα.  </a:t>
            </a:r>
            <a:endParaRPr lang="en-US"/>
          </a:p>
          <a:p>
            <a:pPr latinLnBrk="1"/>
            <a:r>
              <a:rPr lang="el-GR" b="1"/>
              <a:t>Αρβουτίνη</a:t>
            </a:r>
            <a:r>
              <a:rPr lang="el-GR"/>
              <a:t> : ισχυρός αναστολέας χρωστικής. Μειώνει δραστικά τη χρωστική στις γεροντικές κηλίδες και στις φακίδες και είναι από τούς πιο ασφαλής λευκαντικούς παράγοντες. Οι τρεις βασικές του δράσεις στο δέρμα είναι λεύκανση, αντιγήρανση και προστασία από τις ακτινοβολίες UVB/ UVC</a:t>
            </a:r>
            <a:endParaRPr lang="en-US"/>
          </a:p>
          <a:p>
            <a:pPr latinLnBrk="1"/>
            <a:r>
              <a:rPr lang="el-GR" b="1"/>
              <a:t>Παλμιτικό τριπεπτίδιο-1</a:t>
            </a:r>
            <a:r>
              <a:rPr lang="el-GR"/>
              <a:t>: διεγείρει το κολλαγόνο και τη σύνθεση των γλυκοζαμινογλυκάνων, συμβάλλει στην αποκατάσταση της φυσικής σφριγηλότητας του δέρματος, ενδυναμώνει τον συνδετικό ιστό και ενισχύει το μηχανισμό επούλωσης.  </a:t>
            </a:r>
            <a:endParaRPr lang="en-US"/>
          </a:p>
          <a:p>
            <a:pPr latinLnBrk="1"/>
            <a:r>
              <a:rPr lang="en-US" b="1"/>
              <a:t>Aspergillus/Sacchromyces/Glyrrhiza uralensis root extract -ferment filtrate –</a:t>
            </a:r>
            <a:r>
              <a:rPr lang="en-US"/>
              <a:t> </a:t>
            </a:r>
            <a:r>
              <a:rPr lang="el-GR"/>
              <a:t>λευκαντική δράση </a:t>
            </a:r>
            <a:endParaRPr lang="en-US"/>
          </a:p>
          <a:p>
            <a:pPr latinLnBrk="1"/>
            <a:r>
              <a:rPr lang="el-GR" b="1"/>
              <a:t>Εκχύλισμα γλυκόριζας</a:t>
            </a:r>
            <a:r>
              <a:rPr lang="el-GR"/>
              <a:t> –αναστέλλει τη χρωστική αποτρέποντας την ενεργοποίηση της τυροσινάσης. Αποτρέπει το μόνιμο αποχρωματισμό και διαθέτει ισχυρές αντιφλεγμονώδεις ιδιότητες.  </a:t>
            </a:r>
            <a:endParaRPr lang="en-US"/>
          </a:p>
          <a:p>
            <a:pPr latinLnBrk="1"/>
            <a:r>
              <a:rPr lang="el-GR" b="1"/>
              <a:t>Κοχικό οξύ</a:t>
            </a:r>
            <a:r>
              <a:rPr lang="el-GR"/>
              <a:t> – έχει αντίστοιχη δράση με την υδροκινόνη δίχως τις αρνητικές της παρενέργειες. Είναι ένας ιδιαίτερα αποτελεσματικός λευκαντικός παράγοντας καθώς αναστέλλει τη παραγωγή μελανίνης.</a:t>
            </a:r>
            <a:endParaRPr lang="en-US"/>
          </a:p>
          <a:p>
            <a:pPr latinLnBrk="1"/>
            <a:r>
              <a:rPr lang="el-GR" b="1"/>
              <a:t>Scutellaria Baicalensis Root Extract</a:t>
            </a:r>
            <a:r>
              <a:rPr lang="el-GR"/>
              <a:t> – διαθέτει αντιμικροβιακές, αντιαλλεργικές, αντιοξειδωτικές, αντιβακτηριδιακές,  αντι-ιικές,  ιδιότητες. </a:t>
            </a:r>
            <a:endParaRPr lang="en-US"/>
          </a:p>
          <a:p>
            <a:pPr latinLnBrk="1"/>
            <a:r>
              <a:rPr lang="el-GR"/>
              <a:t>Microneedling roller </a:t>
            </a:r>
            <a:endParaRPr lang="en-US"/>
          </a:p>
          <a:p>
            <a:pPr latinLnBrk="1"/>
            <a:endParaRPr lang="el-GR"/>
          </a:p>
          <a:p>
            <a:pPr latinLnBrk="1"/>
            <a:r>
              <a:rPr lang="el-GR"/>
              <a:t>Για την ενίσχυση και επιτάχυνση του αποτελέσματος το SWS μπορεί να συνδυαστεί με το CTS (αναδόμηση ιστού) ή το CVS (αναζωογόνηση και προστασία)</a:t>
            </a:r>
            <a:endParaRPr lang="en-US"/>
          </a:p>
          <a:p>
            <a:endParaRPr lang="en-US"/>
          </a:p>
        </p:txBody>
      </p:sp>
      <p:sp>
        <p:nvSpPr>
          <p:cNvPr id="21519" name="TextBox 14"/>
          <p:cNvSpPr txBox="1">
            <a:spLocks noChangeArrowheads="1"/>
          </p:cNvSpPr>
          <p:nvPr/>
        </p:nvSpPr>
        <p:spPr bwMode="auto">
          <a:xfrm>
            <a:off x="228600" y="4267200"/>
            <a:ext cx="1524000" cy="503238"/>
          </a:xfrm>
          <a:prstGeom prst="rect">
            <a:avLst/>
          </a:prstGeom>
          <a:noFill/>
          <a:ln w="9525">
            <a:noFill/>
            <a:miter lim="800000"/>
            <a:headEnd/>
            <a:tailEnd/>
          </a:ln>
        </p:spPr>
        <p:txBody>
          <a:bodyPr>
            <a:spAutoFit/>
          </a:bodyPr>
          <a:lstStyle/>
          <a:p>
            <a:r>
              <a:rPr lang="en-US" sz="4000" b="1">
                <a:latin typeface="Calibri" pitchFamily="34" charset="0"/>
              </a:rPr>
              <a:t>SWS</a:t>
            </a:r>
            <a:endParaRPr lang="el-GR" sz="4000" b="1">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r>
              <a:rPr lang="en-US" sz="25000" b="1" spc="600" baseline="-25000" dirty="0">
                <a:solidFill>
                  <a:schemeClr val="bg1">
                    <a:lumMod val="95000"/>
                  </a:schemeClr>
                </a:solidFill>
                <a:latin typeface="+mj-lt"/>
              </a:rPr>
              <a:t>0</a:t>
            </a:r>
            <a:fld id="{BCFB1639-661C-4A4E-88E4-0185120ADCE0}" type="slidenum">
              <a:rPr lang="en-US" sz="25000" b="1" spc="600" baseline="-25000">
                <a:solidFill>
                  <a:schemeClr val="bg1">
                    <a:lumMod val="95000"/>
                  </a:schemeClr>
                </a:solidFill>
                <a:latin typeface="+mj-lt"/>
              </a:rPr>
              <a:pPr algn="l">
                <a:spcBef>
                  <a:spcPct val="50000"/>
                </a:spcBef>
                <a:defRPr/>
              </a:pPr>
              <a:t>2</a:t>
            </a:fld>
            <a:endParaRPr lang="en-US" sz="25000" b="1" spc="600" baseline="-25000" dirty="0">
              <a:solidFill>
                <a:schemeClr val="bg1">
                  <a:lumMod val="95000"/>
                </a:schemeClr>
              </a:solidFill>
              <a:latin typeface="+mj-lt"/>
            </a:endParaRPr>
          </a:p>
        </p:txBody>
      </p:sp>
      <p:sp>
        <p:nvSpPr>
          <p:cNvPr id="4099"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4100"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4101"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4102"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4103"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4104"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4105" name="Text Box 31"/>
          <p:cNvSpPr txBox="1">
            <a:spLocks noChangeArrowheads="1"/>
          </p:cNvSpPr>
          <p:nvPr/>
        </p:nvSpPr>
        <p:spPr bwMode="auto">
          <a:xfrm>
            <a:off x="1143000" y="973138"/>
            <a:ext cx="8382000" cy="8751887"/>
          </a:xfrm>
          <a:prstGeom prst="rect">
            <a:avLst/>
          </a:prstGeom>
          <a:noFill/>
          <a:ln w="9525">
            <a:noFill/>
            <a:miter lim="800000"/>
            <a:headEnd/>
            <a:tailEnd/>
          </a:ln>
        </p:spPr>
        <p:txBody>
          <a:bodyPr>
            <a:spAutoFit/>
          </a:bodyPr>
          <a:lstStyle/>
          <a:p>
            <a:pPr>
              <a:spcBef>
                <a:spcPct val="50000"/>
              </a:spcBef>
            </a:pPr>
            <a:endParaRPr lang="el-GR" sz="4000" b="1">
              <a:latin typeface="CF Helvetica-Regular" pitchFamily="50" charset="0"/>
            </a:endParaRPr>
          </a:p>
          <a:p>
            <a:pPr>
              <a:spcBef>
                <a:spcPct val="50000"/>
              </a:spcBef>
            </a:pPr>
            <a:endParaRPr lang="el-GR" sz="4000" b="1">
              <a:latin typeface="CF Helvetica-Regular" pitchFamily="50" charset="0"/>
            </a:endParaRPr>
          </a:p>
          <a:p>
            <a:pPr>
              <a:spcBef>
                <a:spcPct val="50000"/>
              </a:spcBef>
            </a:pPr>
            <a:r>
              <a:rPr lang="en-US" sz="3200">
                <a:latin typeface="Calibri" pitchFamily="34" charset="0"/>
              </a:rPr>
              <a:t>1. </a:t>
            </a:r>
            <a:r>
              <a:rPr lang="el-GR" sz="3200">
                <a:latin typeface="Calibri" pitchFamily="34" charset="0"/>
              </a:rPr>
              <a:t>Διαδερμικές εφαρμογές: </a:t>
            </a:r>
          </a:p>
          <a:p>
            <a:pPr>
              <a:spcBef>
                <a:spcPct val="50000"/>
              </a:spcBef>
            </a:pPr>
            <a:r>
              <a:rPr lang="el-GR" sz="3200">
                <a:latin typeface="Calibri" pitchFamily="34" charset="0"/>
              </a:rPr>
              <a:t>το μέλλον της φαρμακευτικής επιστήμης και της κοσμετολογίας</a:t>
            </a:r>
            <a:r>
              <a:rPr lang="en-US" sz="3200">
                <a:latin typeface="Calibri" pitchFamily="34" charset="0"/>
              </a:rPr>
              <a:t>*</a:t>
            </a:r>
          </a:p>
          <a:p>
            <a:pPr>
              <a:spcBef>
                <a:spcPct val="50000"/>
              </a:spcBef>
            </a:pPr>
            <a:endParaRPr lang="en-US" sz="2800" b="1">
              <a:latin typeface="CF Helvetica-Regular" pitchFamily="50" charset="0"/>
            </a:endParaRPr>
          </a:p>
          <a:p>
            <a:pPr>
              <a:spcBef>
                <a:spcPct val="50000"/>
              </a:spcBef>
            </a:pPr>
            <a:endParaRPr lang="en-US" sz="2800" b="1">
              <a:latin typeface="CF Helvetica-Regular" pitchFamily="50" charset="0"/>
            </a:endParaRPr>
          </a:p>
          <a:p>
            <a:pPr>
              <a:spcBef>
                <a:spcPct val="50000"/>
              </a:spcBef>
            </a:pPr>
            <a:endParaRPr lang="en-US" sz="2800" b="1">
              <a:latin typeface="CF Helvetica-Regular" pitchFamily="50" charset="0"/>
            </a:endParaRPr>
          </a:p>
          <a:p>
            <a:pPr>
              <a:spcBef>
                <a:spcPct val="50000"/>
              </a:spcBef>
            </a:pPr>
            <a:r>
              <a:rPr lang="en-US" sz="2800" b="1">
                <a:latin typeface="CF Helvetica-Regular" pitchFamily="50" charset="0"/>
              </a:rPr>
              <a:t>*</a:t>
            </a:r>
            <a:r>
              <a:rPr lang="en-US">
                <a:latin typeface="CF Helvetica-Regular" pitchFamily="50" charset="0"/>
              </a:rPr>
              <a:t>H</a:t>
            </a:r>
            <a:r>
              <a:rPr lang="en-US" baseline="0">
                <a:latin typeface="CF Helvetica-Regular" pitchFamily="50" charset="0"/>
              </a:rPr>
              <a:t> </a:t>
            </a:r>
            <a:r>
              <a:rPr lang="el-GR">
                <a:latin typeface="CF Helvetica-Regular" pitchFamily="50" charset="0"/>
              </a:rPr>
              <a:t>ανάπτυξη</a:t>
            </a:r>
            <a:r>
              <a:rPr lang="en-US">
                <a:latin typeface="CF Helvetica-Regular" pitchFamily="50" charset="0"/>
              </a:rPr>
              <a:t> </a:t>
            </a:r>
            <a:r>
              <a:rPr lang="el-GR">
                <a:latin typeface="CF Helvetica-Regular" pitchFamily="50" charset="0"/>
              </a:rPr>
              <a:t>της</a:t>
            </a:r>
            <a:r>
              <a:rPr lang="en-US">
                <a:latin typeface="CF Helvetica-Regular" pitchFamily="50" charset="0"/>
              </a:rPr>
              <a:t> </a:t>
            </a:r>
            <a:r>
              <a:rPr lang="el-GR">
                <a:latin typeface="CF Helvetica-Regular" pitchFamily="50" charset="0"/>
              </a:rPr>
              <a:t>ενότητας «Διαδερμικές φαρμακευτικές εφαρμογές» βασίστηκε</a:t>
            </a:r>
            <a:r>
              <a:rPr lang="en-US">
                <a:latin typeface="CF Helvetica-Regular" pitchFamily="50" charset="0"/>
              </a:rPr>
              <a:t> </a:t>
            </a:r>
            <a:r>
              <a:rPr lang="el-GR">
                <a:latin typeface="CF Helvetica-Regular" pitchFamily="50" charset="0"/>
              </a:rPr>
              <a:t>σε</a:t>
            </a:r>
            <a:r>
              <a:rPr lang="en-US">
                <a:latin typeface="CF Helvetica-Regular" pitchFamily="50" charset="0"/>
              </a:rPr>
              <a:t> </a:t>
            </a:r>
            <a:r>
              <a:rPr lang="el-GR">
                <a:latin typeface="CF Helvetica-Regular" pitchFamily="50" charset="0"/>
              </a:rPr>
              <a:t>δημοσιεύσεις</a:t>
            </a:r>
            <a:r>
              <a:rPr lang="en-US">
                <a:latin typeface="CF Helvetica-Regular" pitchFamily="50" charset="0"/>
              </a:rPr>
              <a:t> </a:t>
            </a:r>
            <a:r>
              <a:rPr lang="el-GR">
                <a:latin typeface="CF Helvetica-Regular" pitchFamily="50" charset="0"/>
              </a:rPr>
              <a:t>και</a:t>
            </a:r>
            <a:r>
              <a:rPr lang="en-US">
                <a:latin typeface="CF Helvetica-Regular" pitchFamily="50" charset="0"/>
              </a:rPr>
              <a:t> </a:t>
            </a:r>
            <a:r>
              <a:rPr lang="el-GR">
                <a:latin typeface="CF Helvetica-Regular" pitchFamily="50" charset="0"/>
              </a:rPr>
              <a:t>μελέτες</a:t>
            </a:r>
            <a:r>
              <a:rPr lang="en-US">
                <a:latin typeface="CF Helvetica-Regular" pitchFamily="50" charset="0"/>
              </a:rPr>
              <a:t> </a:t>
            </a:r>
            <a:r>
              <a:rPr lang="el-GR">
                <a:latin typeface="CF Helvetica-Regular" pitchFamily="50" charset="0"/>
              </a:rPr>
              <a:t>του</a:t>
            </a:r>
            <a:r>
              <a:rPr lang="en-US">
                <a:latin typeface="CF Helvetica-Regular" pitchFamily="50" charset="0"/>
              </a:rPr>
              <a:t> </a:t>
            </a:r>
            <a:r>
              <a:rPr lang="el-GR">
                <a:latin typeface="CF Helvetica-Regular" pitchFamily="50" charset="0"/>
              </a:rPr>
              <a:t>τομέα</a:t>
            </a:r>
            <a:r>
              <a:rPr lang="en-US">
                <a:latin typeface="CF Helvetica-Regular" pitchFamily="50" charset="0"/>
              </a:rPr>
              <a:t> </a:t>
            </a:r>
            <a:r>
              <a:rPr lang="el-GR">
                <a:latin typeface="CF Helvetica-Regular" pitchFamily="50" charset="0"/>
              </a:rPr>
              <a:t>θεραπευτικών</a:t>
            </a:r>
            <a:r>
              <a:rPr lang="en-US">
                <a:latin typeface="CF Helvetica-Regular" pitchFamily="50" charset="0"/>
              </a:rPr>
              <a:t> </a:t>
            </a:r>
            <a:r>
              <a:rPr lang="el-GR">
                <a:latin typeface="CF Helvetica-Regular" pitchFamily="50" charset="0"/>
              </a:rPr>
              <a:t>ερευνών</a:t>
            </a:r>
            <a:r>
              <a:rPr lang="en-US">
                <a:latin typeface="CF Helvetica-Regular" pitchFamily="50" charset="0"/>
              </a:rPr>
              <a:t> </a:t>
            </a:r>
            <a:r>
              <a:rPr lang="el-GR">
                <a:latin typeface="CF Helvetica-Regular" pitchFamily="50" charset="0"/>
              </a:rPr>
              <a:t>του</a:t>
            </a:r>
            <a:r>
              <a:rPr lang="en-US">
                <a:latin typeface="CF Helvetica-Regular" pitchFamily="50" charset="0"/>
              </a:rPr>
              <a:t> </a:t>
            </a:r>
            <a:r>
              <a:rPr lang="el-GR">
                <a:latin typeface="CF Helvetica-Regular" pitchFamily="50" charset="0"/>
              </a:rPr>
              <a:t>πανεπιστημίου</a:t>
            </a:r>
            <a:r>
              <a:rPr lang="en-US">
                <a:latin typeface="CF Helvetica-Regular" pitchFamily="50" charset="0"/>
              </a:rPr>
              <a:t> </a:t>
            </a:r>
            <a:r>
              <a:rPr lang="el-GR">
                <a:latin typeface="CF Helvetica-Regular" pitchFamily="50" charset="0"/>
              </a:rPr>
              <a:t>του</a:t>
            </a:r>
            <a:r>
              <a:rPr lang="en-US">
                <a:latin typeface="CF Helvetica-Regular" pitchFamily="50" charset="0"/>
              </a:rPr>
              <a:t> Queensland</a:t>
            </a:r>
          </a:p>
          <a:p>
            <a:pPr>
              <a:spcBef>
                <a:spcPct val="50000"/>
              </a:spcBef>
            </a:pPr>
            <a:endParaRPr lang="en-US">
              <a:latin typeface="CF Helvetica-Regular" pitchFamily="50" charset="0"/>
            </a:endParaRPr>
          </a:p>
          <a:p>
            <a:pPr>
              <a:spcBef>
                <a:spcPct val="50000"/>
              </a:spcBef>
            </a:pPr>
            <a:endParaRPr lang="en-US">
              <a:latin typeface="CF Helvetica-Regular" pitchFamily="50" charset="0"/>
            </a:endParaRPr>
          </a:p>
          <a:p>
            <a:pPr>
              <a:spcBef>
                <a:spcPct val="50000"/>
              </a:spcBef>
            </a:pPr>
            <a:endParaRPr lang="en-US">
              <a:latin typeface="CF Helvetica-Regular" pitchFamily="50" charset="0"/>
            </a:endParaRPr>
          </a:p>
          <a:p>
            <a:pPr>
              <a:spcBef>
                <a:spcPct val="50000"/>
              </a:spcBef>
            </a:pPr>
            <a:endParaRPr lang="en-US">
              <a:latin typeface="CF Helvetica-Regular" pitchFamily="50" charset="0"/>
            </a:endParaRPr>
          </a:p>
          <a:p>
            <a:pPr>
              <a:spcBef>
                <a:spcPct val="50000"/>
              </a:spcBef>
            </a:pPr>
            <a:endParaRPr lang="el-GR" sz="2800" b="1">
              <a:latin typeface="CF Helvetica-Regular" pitchFamily="50" charset="0"/>
            </a:endParaRPr>
          </a:p>
          <a:p>
            <a:pPr>
              <a:spcBef>
                <a:spcPct val="50000"/>
              </a:spcBef>
            </a:pPr>
            <a:r>
              <a:rPr lang="el-GR" sz="2800" b="1" baseline="0">
                <a:latin typeface="CF Helvetica-Regular" pitchFamily="50" charset="0"/>
              </a:rPr>
              <a:t> </a:t>
            </a:r>
            <a:endParaRPr lang="en-US" sz="2800" b="1">
              <a:latin typeface="CF Helvetica-Regular" pitchFamily="50" charset="0"/>
            </a:endParaRPr>
          </a:p>
          <a:p>
            <a:pPr>
              <a:spcBef>
                <a:spcPct val="50000"/>
              </a:spcBef>
            </a:pPr>
            <a:endParaRPr lang="en-US" sz="2800" b="1">
              <a:latin typeface="CF Helvetica-Regular" pitchFamily="50" charset="0"/>
            </a:endParaRPr>
          </a:p>
          <a:p>
            <a:pPr>
              <a:spcBef>
                <a:spcPct val="50000"/>
              </a:spcBef>
            </a:pPr>
            <a:endParaRPr lang="en-US" sz="2800"/>
          </a:p>
          <a:p>
            <a:pPr>
              <a:spcBef>
                <a:spcPct val="50000"/>
              </a:spcBef>
            </a:pPr>
            <a:endParaRPr lang="en-US" sz="2800" b="1">
              <a:latin typeface="CF Helvetica-Regular" pitchFamily="50" charset="0"/>
            </a:endParaRPr>
          </a:p>
          <a:p>
            <a:pPr>
              <a:spcBef>
                <a:spcPct val="50000"/>
              </a:spcBef>
            </a:pPr>
            <a:r>
              <a:rPr lang="el-GR" sz="2800" b="1" baseline="0">
                <a:latin typeface="CF Helvetica-Regular" pitchFamily="50" charset="0"/>
              </a:rPr>
              <a:t> </a:t>
            </a:r>
            <a:endParaRPr lang="el-GR" sz="2800" b="1">
              <a:latin typeface="CF Helvetica-Regular" pitchFamily="50" charset="0"/>
            </a:endParaRPr>
          </a:p>
          <a:p>
            <a:pPr>
              <a:spcBef>
                <a:spcPct val="50000"/>
              </a:spcBef>
            </a:pPr>
            <a:endParaRPr lang="en-US" sz="4000" b="1">
              <a:latin typeface="CF Helvetica-Regular" pitchFamily="50" charset="0"/>
            </a:endParaRPr>
          </a:p>
        </p:txBody>
      </p:sp>
      <p:sp>
        <p:nvSpPr>
          <p:cNvPr id="4106"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4107" name="Date Placeholder 23"/>
          <p:cNvSpPr>
            <a:spLocks noGrp="1"/>
          </p:cNvSpPr>
          <p:nvPr>
            <p:ph type="dt" sz="quarter" idx="10"/>
          </p:nvPr>
        </p:nvSpPr>
        <p:spPr>
          <a:xfrm>
            <a:off x="76200" y="6553200"/>
            <a:ext cx="2120900" cy="476250"/>
          </a:xfrm>
          <a:noFill/>
        </p:spPr>
        <p:txBody>
          <a:bodyPr/>
          <a:lstStyle/>
          <a:p>
            <a:fld id="{D9C68D39-DABE-49B0-A8FF-08658A66638F}"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pic>
        <p:nvPicPr>
          <p:cNvPr id="4108"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4109" name="TextBox 12"/>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pic>
        <p:nvPicPr>
          <p:cNvPr id="4110" name="Picture 2" descr="http://www.itee.uq.edu.au/filething/get/859/UQlogoC-colour-M.jpg"/>
          <p:cNvPicPr>
            <a:picLocks noChangeAspect="1" noChangeArrowheads="1"/>
          </p:cNvPicPr>
          <p:nvPr/>
        </p:nvPicPr>
        <p:blipFill>
          <a:blip r:embed="rId4" cstate="print"/>
          <a:srcRect/>
          <a:stretch>
            <a:fillRect/>
          </a:stretch>
        </p:blipFill>
        <p:spPr bwMode="auto">
          <a:xfrm>
            <a:off x="1295400" y="5584825"/>
            <a:ext cx="1524000" cy="43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22531"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22532"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22533"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22534"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22535"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22536"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22537" name="Date Placeholder 23"/>
          <p:cNvSpPr>
            <a:spLocks noGrp="1"/>
          </p:cNvSpPr>
          <p:nvPr>
            <p:ph type="dt" sz="quarter" idx="10"/>
          </p:nvPr>
        </p:nvSpPr>
        <p:spPr>
          <a:xfrm>
            <a:off x="76200" y="6553200"/>
            <a:ext cx="2120900" cy="476250"/>
          </a:xfrm>
          <a:noFill/>
        </p:spPr>
        <p:txBody>
          <a:bodyPr/>
          <a:lstStyle/>
          <a:p>
            <a:fld id="{264C48C9-B0F9-430D-9E59-1C91ECB65045}" type="datetime1">
              <a:rPr lang="el-GR" sz="1000" smtClean="0">
                <a:latin typeface="Arial" charset="0"/>
                <a:cs typeface="Arial" charset="0"/>
              </a:rPr>
              <a:pPr/>
              <a:t>2/2/2017</a:t>
            </a:fld>
            <a:endParaRPr lang="en-US" sz="1000" smtClean="0">
              <a:latin typeface="Arial" charset="0"/>
              <a:cs typeface="Arial" charset="0"/>
            </a:endParaRPr>
          </a:p>
        </p:txBody>
      </p:sp>
      <p:pic>
        <p:nvPicPr>
          <p:cNvPr id="22538"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22539" name="TextBox 19"/>
          <p:cNvSpPr txBox="1">
            <a:spLocks noChangeArrowheads="1"/>
          </p:cNvSpPr>
          <p:nvPr/>
        </p:nvSpPr>
        <p:spPr bwMode="auto">
          <a:xfrm>
            <a:off x="1143000" y="1676400"/>
            <a:ext cx="8229600" cy="523875"/>
          </a:xfrm>
          <a:prstGeom prst="rect">
            <a:avLst/>
          </a:prstGeom>
          <a:noFill/>
          <a:ln w="9525">
            <a:noFill/>
            <a:miter lim="800000"/>
            <a:headEnd/>
            <a:tailEnd/>
          </a:ln>
        </p:spPr>
        <p:txBody>
          <a:bodyPr>
            <a:spAutoFit/>
          </a:bodyPr>
          <a:lstStyle/>
          <a:p>
            <a:r>
              <a:rPr lang="en-US" sz="1600" baseline="0"/>
              <a:t> </a:t>
            </a:r>
            <a:endParaRPr lang="el-GR"/>
          </a:p>
          <a:p>
            <a:endParaRPr lang="el-GR"/>
          </a:p>
        </p:txBody>
      </p:sp>
      <p:sp>
        <p:nvSpPr>
          <p:cNvPr id="22540"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22541" name="TextBox 14"/>
          <p:cNvSpPr txBox="1">
            <a:spLocks noChangeArrowheads="1"/>
          </p:cNvSpPr>
          <p:nvPr/>
        </p:nvSpPr>
        <p:spPr bwMode="auto">
          <a:xfrm>
            <a:off x="2057400" y="2339975"/>
            <a:ext cx="8153400" cy="708025"/>
          </a:xfrm>
          <a:prstGeom prst="rect">
            <a:avLst/>
          </a:prstGeom>
          <a:noFill/>
          <a:ln w="9525">
            <a:noFill/>
            <a:miter lim="800000"/>
            <a:headEnd/>
            <a:tailEnd/>
          </a:ln>
        </p:spPr>
        <p:txBody>
          <a:bodyPr>
            <a:spAutoFit/>
          </a:bodyPr>
          <a:lstStyle/>
          <a:p>
            <a:r>
              <a:rPr lang="en-US" sz="4000" baseline="0">
                <a:latin typeface="Calibri" pitchFamily="34" charset="0"/>
              </a:rPr>
              <a:t>  </a:t>
            </a:r>
            <a:r>
              <a:rPr lang="el-GR" sz="4000" baseline="0">
                <a:latin typeface="Calibri" pitchFamily="34" charset="0"/>
              </a:rPr>
              <a:t>Συστήματα περιποίησης</a:t>
            </a:r>
            <a:endParaRPr lang="el-GR" sz="4000">
              <a:latin typeface="Calibri" pitchFamily="34" charset="0"/>
            </a:endParaRPr>
          </a:p>
        </p:txBody>
      </p:sp>
      <p:pic>
        <p:nvPicPr>
          <p:cNvPr id="22542" name="Picture 19" descr="SRS peeling.jpg"/>
          <p:cNvPicPr>
            <a:picLocks noChangeAspect="1"/>
          </p:cNvPicPr>
          <p:nvPr/>
        </p:nvPicPr>
        <p:blipFill>
          <a:blip r:embed="rId4" cstate="print"/>
          <a:srcRect/>
          <a:stretch>
            <a:fillRect/>
          </a:stretch>
        </p:blipFill>
        <p:spPr bwMode="auto">
          <a:xfrm>
            <a:off x="0" y="4800600"/>
            <a:ext cx="1549400" cy="1600200"/>
          </a:xfrm>
          <a:prstGeom prst="rect">
            <a:avLst/>
          </a:prstGeom>
          <a:noFill/>
          <a:ln w="9525">
            <a:noFill/>
            <a:miter lim="800000"/>
            <a:headEnd/>
            <a:tailEnd/>
          </a:ln>
        </p:spPr>
      </p:pic>
      <p:pic>
        <p:nvPicPr>
          <p:cNvPr id="22543" name="Picture 10" descr="D:\Chris's 업무용 폴더\디자인\바디\EYE PICS NEW.jpg"/>
          <p:cNvPicPr>
            <a:picLocks noChangeAspect="1" noChangeArrowheads="1"/>
          </p:cNvPicPr>
          <p:nvPr/>
        </p:nvPicPr>
        <p:blipFill>
          <a:blip r:embed="rId5" cstate="print"/>
          <a:srcRect t="2454" b="3271"/>
          <a:stretch>
            <a:fillRect/>
          </a:stretch>
        </p:blipFill>
        <p:spPr bwMode="auto">
          <a:xfrm>
            <a:off x="1676400" y="5105400"/>
            <a:ext cx="1635125" cy="1219200"/>
          </a:xfrm>
          <a:prstGeom prst="rect">
            <a:avLst/>
          </a:prstGeom>
          <a:noFill/>
          <a:ln w="9525">
            <a:noFill/>
            <a:miter lim="800000"/>
            <a:headEnd/>
            <a:tailEnd/>
          </a:ln>
        </p:spPr>
      </p:pic>
      <p:pic>
        <p:nvPicPr>
          <p:cNvPr id="22544" name="Picture 16" descr="http://managemysite.info/resources/5/hr3%20matrix.jpg"/>
          <p:cNvPicPr>
            <a:picLocks noChangeAspect="1" noChangeArrowheads="1"/>
          </p:cNvPicPr>
          <p:nvPr/>
        </p:nvPicPr>
        <p:blipFill>
          <a:blip r:embed="rId6" cstate="print"/>
          <a:srcRect/>
          <a:stretch>
            <a:fillRect/>
          </a:stretch>
        </p:blipFill>
        <p:spPr bwMode="auto">
          <a:xfrm>
            <a:off x="5181600" y="5262563"/>
            <a:ext cx="2743200" cy="1214437"/>
          </a:xfrm>
          <a:prstGeom prst="rect">
            <a:avLst/>
          </a:prstGeom>
          <a:noFill/>
          <a:ln w="9525">
            <a:noFill/>
            <a:miter lim="800000"/>
            <a:headEnd/>
            <a:tailEnd/>
          </a:ln>
        </p:spPr>
      </p:pic>
      <p:pic>
        <p:nvPicPr>
          <p:cNvPr id="22545" name="Picture 18" descr="http://www.makemeheal.com/images/products/estore/10013/genosys-professional-skin-lightening-whitening-kit.jpg"/>
          <p:cNvPicPr>
            <a:picLocks noChangeAspect="1" noChangeArrowheads="1"/>
          </p:cNvPicPr>
          <p:nvPr/>
        </p:nvPicPr>
        <p:blipFill>
          <a:blip r:embed="rId7" cstate="print"/>
          <a:srcRect/>
          <a:stretch>
            <a:fillRect/>
          </a:stretch>
        </p:blipFill>
        <p:spPr bwMode="auto">
          <a:xfrm>
            <a:off x="3429000" y="4648200"/>
            <a:ext cx="1817688" cy="1689100"/>
          </a:xfrm>
          <a:prstGeom prst="rect">
            <a:avLst/>
          </a:prstGeom>
          <a:noFill/>
          <a:ln w="9525">
            <a:noFill/>
            <a:miter lim="800000"/>
            <a:headEnd/>
            <a:tailEnd/>
          </a:ln>
        </p:spPr>
      </p:pic>
      <p:pic>
        <p:nvPicPr>
          <p:cNvPr id="22546" name="Picture 6" descr="C:\DTSMG\디자인팀\기팀장님\넥&amp;튼살\제품 이미지\ndcell_neck _decollete_wrinkle_cream_kit.jpg"/>
          <p:cNvPicPr>
            <a:picLocks noChangeAspect="1" noChangeArrowheads="1"/>
          </p:cNvPicPr>
          <p:nvPr/>
        </p:nvPicPr>
        <p:blipFill>
          <a:blip r:embed="rId8" cstate="print"/>
          <a:srcRect l="7359" t="5208" r="8195" b="7291"/>
          <a:stretch>
            <a:fillRect/>
          </a:stretch>
        </p:blipFill>
        <p:spPr bwMode="auto">
          <a:xfrm>
            <a:off x="7878763" y="4724400"/>
            <a:ext cx="2027237" cy="168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9" descr="SRS peeling.jpg"/>
          <p:cNvPicPr>
            <a:picLocks noChangeAspect="1"/>
          </p:cNvPicPr>
          <p:nvPr/>
        </p:nvPicPr>
        <p:blipFill>
          <a:blip r:embed="rId3" cstate="print"/>
          <a:srcRect/>
          <a:stretch>
            <a:fillRect/>
          </a:stretch>
        </p:blipFill>
        <p:spPr bwMode="auto">
          <a:xfrm>
            <a:off x="-76200" y="2970213"/>
            <a:ext cx="3657600" cy="3778250"/>
          </a:xfrm>
          <a:prstGeom prst="rect">
            <a:avLst/>
          </a:prstGeom>
          <a:noFill/>
          <a:ln w="9525">
            <a:noFill/>
            <a:miter lim="800000"/>
            <a:headEnd/>
            <a:tailEnd/>
          </a:ln>
        </p:spPr>
      </p:pic>
      <p:sp>
        <p:nvSpPr>
          <p:cNvPr id="23555"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23556"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23557"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23558"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23559"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23560"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23561"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23562" name="Date Placeholder 23"/>
          <p:cNvSpPr>
            <a:spLocks noGrp="1"/>
          </p:cNvSpPr>
          <p:nvPr>
            <p:ph type="dt" sz="quarter" idx="10"/>
          </p:nvPr>
        </p:nvSpPr>
        <p:spPr>
          <a:xfrm>
            <a:off x="76200" y="6553200"/>
            <a:ext cx="2120900" cy="476250"/>
          </a:xfrm>
          <a:noFill/>
        </p:spPr>
        <p:txBody>
          <a:bodyPr/>
          <a:lstStyle/>
          <a:p>
            <a:fld id="{C9119402-90F9-4FC9-83CB-17A044E9383F}"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23563"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23564"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7DFC59AF-600F-4CF3-A923-B244B5D16438}" type="datetime1">
              <a:rPr lang="el-GR" sz="1000" baseline="0">
                <a:latin typeface="CF Helvetica-Bold" pitchFamily="50" charset="0"/>
              </a:rPr>
              <a:pPr/>
              <a:t>2/2/2017</a:t>
            </a:fld>
            <a:endParaRPr lang="en-US" sz="1000" baseline="0">
              <a:latin typeface="CF Helvetica-Bold" pitchFamily="50" charset="0"/>
            </a:endParaRPr>
          </a:p>
        </p:txBody>
      </p:sp>
      <p:pic>
        <p:nvPicPr>
          <p:cNvPr id="23565" name="Picture 20" descr="logo_pm_sFLAT"/>
          <p:cNvPicPr>
            <a:picLocks noChangeAspect="1" noChangeArrowheads="1"/>
          </p:cNvPicPr>
          <p:nvPr/>
        </p:nvPicPr>
        <p:blipFill>
          <a:blip r:embed="rId4" cstate="print"/>
          <a:srcRect/>
          <a:stretch>
            <a:fillRect/>
          </a:stretch>
        </p:blipFill>
        <p:spPr bwMode="auto">
          <a:xfrm>
            <a:off x="7924800" y="304800"/>
            <a:ext cx="1225550" cy="563563"/>
          </a:xfrm>
          <a:prstGeom prst="rect">
            <a:avLst/>
          </a:prstGeom>
          <a:noFill/>
          <a:ln w="9525">
            <a:noFill/>
            <a:miter lim="800000"/>
            <a:headEnd/>
            <a:tailEnd/>
          </a:ln>
        </p:spPr>
      </p:pic>
      <p:sp>
        <p:nvSpPr>
          <p:cNvPr id="23566"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23567" name="TextBox 18"/>
          <p:cNvSpPr txBox="1">
            <a:spLocks noChangeArrowheads="1"/>
          </p:cNvSpPr>
          <p:nvPr/>
        </p:nvSpPr>
        <p:spPr bwMode="auto">
          <a:xfrm>
            <a:off x="3505200" y="2582863"/>
            <a:ext cx="6400800" cy="3970337"/>
          </a:xfrm>
          <a:prstGeom prst="rect">
            <a:avLst/>
          </a:prstGeom>
          <a:noFill/>
          <a:ln w="9525">
            <a:noFill/>
            <a:miter lim="800000"/>
            <a:headEnd/>
            <a:tailEnd/>
          </a:ln>
        </p:spPr>
        <p:txBody>
          <a:bodyPr>
            <a:spAutoFit/>
          </a:bodyPr>
          <a:lstStyle/>
          <a:p>
            <a:pPr latinLnBrk="1"/>
            <a:endParaRPr lang="el-GR" b="1"/>
          </a:p>
          <a:p>
            <a:pPr latinLnBrk="1"/>
            <a:r>
              <a:rPr lang="el-GR" b="1"/>
              <a:t>Γλυκολικό οξύ (15%)</a:t>
            </a:r>
            <a:r>
              <a:rPr lang="el-GR"/>
              <a:t>: Μόλις εφαρμοστεί στο δέρμα, το γλυκολικό οξύ διαπερνά το ανώτερο στρώμα της επιδερμίδας, αποδυναμώνοντας τους δεσμούς σύνδεσης των λιπιδίων που συγκρατούν τα νεκρά κύτταρα του δέρματος. Αυξάνει τη διατήρηση υγρασίας, μεσω συγκράτησης νερού,(το οποίο απορροφάει από την κεράτινη στιβάδα της επιδερμίδας), με αποτέλεσμα την βελτίωση της ενδογενούς ενυδάτωσης του δέρματος και τη διέγερση παραγωγής κολλαγόνου μέσα στο χόριο.</a:t>
            </a:r>
            <a:endParaRPr lang="en-US"/>
          </a:p>
          <a:p>
            <a:pPr latinLnBrk="1"/>
            <a:endParaRPr lang="el-GR" b="1"/>
          </a:p>
          <a:p>
            <a:pPr latinLnBrk="1"/>
            <a:r>
              <a:rPr lang="el-GR" b="1"/>
              <a:t>Γαλακτικό οξύ (15%)</a:t>
            </a:r>
            <a:r>
              <a:rPr lang="el-GR"/>
              <a:t> : Αυξάνει την αναπαραγωγή των κερατινοκυττάρων μέσω των κεραμιδίων και ενυδατώνει την κεράτινη στιβάδα του δέρματος, αποτρέπει την αφυδάτωση του, σχηματίζοντας ένα φράγμα πάνω από το ίδιο. Οι  λευκαντικές του ιδιότητες βοηθούν στην επίτευξη ενός πιο ομοιόμορφου τόνου του δέρματος, μειώνοντας τις μικρές ατέλειες που εμφανίζονται από την εναπόθεση μελανίνης.</a:t>
            </a:r>
            <a:endParaRPr lang="en-US"/>
          </a:p>
          <a:p>
            <a:pPr latinLnBrk="1"/>
            <a:endParaRPr lang="el-GR" b="1"/>
          </a:p>
          <a:p>
            <a:pPr latinLnBrk="1"/>
            <a:r>
              <a:rPr lang="el-GR" b="1"/>
              <a:t>Μαντελικό οξύ (2%)</a:t>
            </a:r>
            <a:r>
              <a:rPr lang="el-GR"/>
              <a:t> :παρέχει αντιφλεγμονώδεις, σμηγματορυθμιστικές, κερατοτυλικές, αντι-βακτηριακές και ενυδατικές  ιδιότητες.</a:t>
            </a:r>
            <a:endParaRPr lang="en-US"/>
          </a:p>
          <a:p>
            <a:pPr latinLnBrk="1"/>
            <a:endParaRPr lang="el-GR" b="1"/>
          </a:p>
          <a:p>
            <a:pPr latinLnBrk="1"/>
            <a:r>
              <a:rPr lang="el-GR" b="1"/>
              <a:t>Φυτικό οξύ (2%)</a:t>
            </a:r>
            <a:r>
              <a:rPr lang="el-GR"/>
              <a:t> : έχει λευκαντική (δρά κατά της τυροσινάσης) και αντιοξειδωτική δράση. Η δράση των τριών </a:t>
            </a:r>
            <a:r>
              <a:rPr lang="en-GB"/>
              <a:t>AHAs</a:t>
            </a:r>
            <a:r>
              <a:rPr lang="el-GR"/>
              <a:t> καθιστά την κεράτινη στιβάδα πιο διαπερατή αυξάνωντας έτσι τη διείσδυση  του Φυτικού Οξέος.</a:t>
            </a:r>
            <a:endParaRPr lang="en-US"/>
          </a:p>
          <a:p>
            <a:endParaRPr lang="en-US"/>
          </a:p>
        </p:txBody>
      </p:sp>
      <p:sp>
        <p:nvSpPr>
          <p:cNvPr id="23568" name="TextBox 17"/>
          <p:cNvSpPr txBox="1">
            <a:spLocks noChangeArrowheads="1"/>
          </p:cNvSpPr>
          <p:nvPr/>
        </p:nvSpPr>
        <p:spPr bwMode="auto">
          <a:xfrm>
            <a:off x="381000" y="1447800"/>
            <a:ext cx="9448800" cy="1384300"/>
          </a:xfrm>
          <a:prstGeom prst="rect">
            <a:avLst/>
          </a:prstGeom>
          <a:noFill/>
          <a:ln w="9525">
            <a:noFill/>
            <a:miter lim="800000"/>
            <a:headEnd/>
            <a:tailEnd/>
          </a:ln>
        </p:spPr>
        <p:txBody>
          <a:bodyPr>
            <a:spAutoFit/>
          </a:bodyPr>
          <a:lstStyle/>
          <a:p>
            <a:r>
              <a:rPr lang="el-GR" sz="2400" b="1">
                <a:latin typeface="Calibri" pitchFamily="34" charset="0"/>
              </a:rPr>
              <a:t>Σύστημα αναζωογόνησης με αργής απελευθέρωσης </a:t>
            </a:r>
            <a:r>
              <a:rPr lang="en-US" sz="2400" b="1">
                <a:latin typeface="Calibri" pitchFamily="34" charset="0"/>
              </a:rPr>
              <a:t>AHA</a:t>
            </a:r>
            <a:r>
              <a:rPr lang="el-GR" sz="2400" b="1">
                <a:latin typeface="Calibri" pitchFamily="34" charset="0"/>
              </a:rPr>
              <a:t> χωρίς εξουδετέρωση</a:t>
            </a:r>
            <a:r>
              <a:rPr lang="el-GR" b="1"/>
              <a:t>:</a:t>
            </a:r>
            <a:r>
              <a:rPr lang="el-GR" b="1" baseline="0"/>
              <a:t> </a:t>
            </a:r>
          </a:p>
          <a:p>
            <a:r>
              <a:rPr lang="el-GR"/>
              <a:t>Απολέπιση, τόνωση των ινοβλαστών,</a:t>
            </a:r>
            <a:r>
              <a:rPr lang="el-GR" baseline="0"/>
              <a:t> </a:t>
            </a:r>
            <a:r>
              <a:rPr lang="el-GR"/>
              <a:t>Ε</a:t>
            </a:r>
            <a:r>
              <a:rPr lang="en-US"/>
              <a:t>πιτάχυνση </a:t>
            </a:r>
            <a:r>
              <a:rPr lang="el-GR"/>
              <a:t>κ</a:t>
            </a:r>
            <a:r>
              <a:rPr lang="en-US"/>
              <a:t>υττ</a:t>
            </a:r>
            <a:r>
              <a:rPr lang="el-GR"/>
              <a:t>α</a:t>
            </a:r>
            <a:r>
              <a:rPr lang="en-US"/>
              <a:t>ρ</a:t>
            </a:r>
            <a:r>
              <a:rPr lang="el-GR"/>
              <a:t>ικής</a:t>
            </a:r>
            <a:r>
              <a:rPr lang="en-US"/>
              <a:t> αν</a:t>
            </a:r>
            <a:r>
              <a:rPr lang="el-GR"/>
              <a:t>ανέωσης,</a:t>
            </a:r>
            <a:r>
              <a:rPr lang="el-GR" baseline="0"/>
              <a:t> </a:t>
            </a:r>
            <a:r>
              <a:rPr lang="el-GR"/>
              <a:t>Ενυδάτωση </a:t>
            </a:r>
            <a:r>
              <a:rPr lang="en-US"/>
              <a:t> / ρύθμιση </a:t>
            </a:r>
            <a:r>
              <a:rPr lang="el-GR"/>
              <a:t>σμήγματος,</a:t>
            </a:r>
            <a:r>
              <a:rPr lang="el-GR" baseline="0"/>
              <a:t> </a:t>
            </a:r>
            <a:r>
              <a:rPr lang="el-GR"/>
              <a:t>Ισχυρή αντιοξειδωτική δράση μέσω του Φυτικού Οξέος,</a:t>
            </a:r>
            <a:r>
              <a:rPr lang="el-GR" baseline="0"/>
              <a:t> </a:t>
            </a:r>
            <a:r>
              <a:rPr lang="el-GR"/>
              <a:t>Λείανση  ε</a:t>
            </a:r>
            <a:r>
              <a:rPr lang="en-US"/>
              <a:t>πιδερμίδα</a:t>
            </a:r>
            <a:r>
              <a:rPr lang="el-GR"/>
              <a:t>ς,</a:t>
            </a:r>
            <a:r>
              <a:rPr lang="el-GR" baseline="0"/>
              <a:t> </a:t>
            </a:r>
            <a:r>
              <a:rPr lang="el-GR"/>
              <a:t>Λεύκανση </a:t>
            </a:r>
            <a:r>
              <a:rPr lang="en-US"/>
              <a:t>του δέρματος</a:t>
            </a:r>
            <a:r>
              <a:rPr lang="el-GR"/>
              <a:t>,</a:t>
            </a:r>
            <a:r>
              <a:rPr lang="el-GR" baseline="0"/>
              <a:t> </a:t>
            </a:r>
            <a:r>
              <a:rPr lang="en-US"/>
              <a:t>Σύσφιξη του δέρματος</a:t>
            </a:r>
            <a:r>
              <a:rPr lang="el-GR"/>
              <a:t>,</a:t>
            </a:r>
            <a:r>
              <a:rPr lang="el-GR" baseline="0"/>
              <a:t> </a:t>
            </a:r>
            <a:r>
              <a:rPr lang="el-GR"/>
              <a:t>Μείωση λεπτών </a:t>
            </a:r>
            <a:r>
              <a:rPr lang="en-US"/>
              <a:t>γραμμ</a:t>
            </a:r>
            <a:r>
              <a:rPr lang="el-GR"/>
              <a:t>ών και </a:t>
            </a:r>
            <a:r>
              <a:rPr lang="en-US"/>
              <a:t> ρυτίδων</a:t>
            </a:r>
            <a:r>
              <a:rPr lang="el-GR"/>
              <a:t>,</a:t>
            </a:r>
            <a:r>
              <a:rPr lang="el-GR" baseline="0"/>
              <a:t> </a:t>
            </a:r>
            <a:r>
              <a:rPr lang="en-US"/>
              <a:t>Έλεγχος ακμής.</a:t>
            </a:r>
          </a:p>
          <a:p>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8" descr="Pre Needling Μάσκα -EZ CO2 Mask.jpg"/>
          <p:cNvPicPr>
            <a:picLocks noChangeAspect="1"/>
          </p:cNvPicPr>
          <p:nvPr/>
        </p:nvPicPr>
        <p:blipFill>
          <a:blip r:embed="rId3" cstate="print"/>
          <a:srcRect/>
          <a:stretch>
            <a:fillRect/>
          </a:stretch>
        </p:blipFill>
        <p:spPr bwMode="auto">
          <a:xfrm>
            <a:off x="0" y="1295400"/>
            <a:ext cx="3073400" cy="2514600"/>
          </a:xfrm>
          <a:prstGeom prst="rect">
            <a:avLst/>
          </a:prstGeom>
          <a:noFill/>
          <a:ln w="9525">
            <a:noFill/>
            <a:miter lim="800000"/>
            <a:headEnd/>
            <a:tailEnd/>
          </a:ln>
        </p:spPr>
      </p:pic>
      <p:sp>
        <p:nvSpPr>
          <p:cNvPr id="24579"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24580"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24581"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24582"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24583"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24584"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24585"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24586" name="Date Placeholder 23"/>
          <p:cNvSpPr>
            <a:spLocks noGrp="1"/>
          </p:cNvSpPr>
          <p:nvPr>
            <p:ph type="dt" sz="quarter" idx="10"/>
          </p:nvPr>
        </p:nvSpPr>
        <p:spPr>
          <a:xfrm>
            <a:off x="76200" y="6553200"/>
            <a:ext cx="2120900" cy="476250"/>
          </a:xfrm>
          <a:noFill/>
        </p:spPr>
        <p:txBody>
          <a:bodyPr/>
          <a:lstStyle/>
          <a:p>
            <a:fld id="{E15D4FF2-CF3C-44C6-95A4-021C617B5B79}"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24587"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24588"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4E64E27D-FAC1-42C4-98ED-D47A18F2080F}" type="datetime1">
              <a:rPr lang="el-GR" sz="1000" baseline="0">
                <a:latin typeface="CF Helvetica-Bold" pitchFamily="50" charset="0"/>
              </a:rPr>
              <a:pPr/>
              <a:t>2/2/2017</a:t>
            </a:fld>
            <a:endParaRPr lang="en-US" sz="1000" baseline="0">
              <a:latin typeface="CF Helvetica-Bold" pitchFamily="50" charset="0"/>
            </a:endParaRPr>
          </a:p>
        </p:txBody>
      </p:sp>
      <p:pic>
        <p:nvPicPr>
          <p:cNvPr id="24589" name="Picture 20" descr="logo_pm_sFLAT"/>
          <p:cNvPicPr>
            <a:picLocks noChangeAspect="1" noChangeArrowheads="1"/>
          </p:cNvPicPr>
          <p:nvPr/>
        </p:nvPicPr>
        <p:blipFill>
          <a:blip r:embed="rId4" cstate="print"/>
          <a:srcRect/>
          <a:stretch>
            <a:fillRect/>
          </a:stretch>
        </p:blipFill>
        <p:spPr bwMode="auto">
          <a:xfrm>
            <a:off x="7924800" y="304800"/>
            <a:ext cx="1225550" cy="563563"/>
          </a:xfrm>
          <a:prstGeom prst="rect">
            <a:avLst/>
          </a:prstGeom>
          <a:noFill/>
          <a:ln w="9525">
            <a:noFill/>
            <a:miter lim="800000"/>
            <a:headEnd/>
            <a:tailEnd/>
          </a:ln>
        </p:spPr>
      </p:pic>
      <p:sp>
        <p:nvSpPr>
          <p:cNvPr id="24590" name="TextBox 16"/>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24591" name="TextBox 17"/>
          <p:cNvSpPr txBox="1">
            <a:spLocks noChangeArrowheads="1"/>
          </p:cNvSpPr>
          <p:nvPr/>
        </p:nvSpPr>
        <p:spPr bwMode="auto">
          <a:xfrm>
            <a:off x="3200400" y="1295400"/>
            <a:ext cx="6629400" cy="5078413"/>
          </a:xfrm>
          <a:prstGeom prst="rect">
            <a:avLst/>
          </a:prstGeom>
          <a:noFill/>
          <a:ln w="9525">
            <a:noFill/>
            <a:miter lim="800000"/>
            <a:headEnd/>
            <a:tailEnd/>
          </a:ln>
        </p:spPr>
        <p:txBody>
          <a:bodyPr>
            <a:spAutoFit/>
          </a:bodyPr>
          <a:lstStyle/>
          <a:p>
            <a:pPr latinLnBrk="1"/>
            <a:r>
              <a:rPr lang="el-GR"/>
              <a:t>Μάσκα που ενεργοποιεί και προετοιμάζει το δέρμα, ώστε </a:t>
            </a:r>
            <a:r>
              <a:rPr lang="el-GR" baseline="0"/>
              <a:t> </a:t>
            </a:r>
            <a:r>
              <a:rPr lang="el-GR"/>
              <a:t>να μπορεί να απορροφήσει αποτελεσματικά τα ενεργά συστατικά τα οποία θα διεισδύσουν  με το </a:t>
            </a:r>
            <a:r>
              <a:rPr lang="en-US"/>
              <a:t>Microneedling</a:t>
            </a:r>
          </a:p>
          <a:p>
            <a:pPr latinLnBrk="1"/>
            <a:endParaRPr lang="el-GR"/>
          </a:p>
          <a:p>
            <a:pPr latinLnBrk="1"/>
            <a:r>
              <a:rPr lang="el-GR"/>
              <a:t>Συνιστάται σε σκούροχρωμα , άτονα, θαμπά και με χρωματική ανομοιομορφία δέρματα</a:t>
            </a:r>
            <a:endParaRPr lang="en-US"/>
          </a:p>
          <a:p>
            <a:pPr latinLnBrk="1"/>
            <a:r>
              <a:rPr lang="el-GR"/>
              <a:t>Σ</a:t>
            </a:r>
            <a:r>
              <a:rPr lang="en-US"/>
              <a:t>υ</a:t>
            </a:r>
            <a:r>
              <a:rPr lang="el-GR"/>
              <a:t>νιστάται σ</a:t>
            </a:r>
            <a:r>
              <a:rPr lang="en-US"/>
              <a:t>την ακμή</a:t>
            </a:r>
            <a:r>
              <a:rPr lang="el-GR"/>
              <a:t>.</a:t>
            </a:r>
            <a:r>
              <a:rPr lang="el-GR" baseline="0"/>
              <a:t> </a:t>
            </a:r>
            <a:r>
              <a:rPr lang="en-US"/>
              <a:t>A</a:t>
            </a:r>
            <a:r>
              <a:rPr lang="el-GR"/>
              <a:t>ντι</a:t>
            </a:r>
            <a:r>
              <a:rPr lang="en-US"/>
              <a:t>-φλεγμον</a:t>
            </a:r>
            <a:r>
              <a:rPr lang="el-GR"/>
              <a:t>ώδης δράση.</a:t>
            </a:r>
            <a:r>
              <a:rPr lang="el-GR" baseline="0"/>
              <a:t> </a:t>
            </a:r>
            <a:r>
              <a:rPr lang="el-GR"/>
              <a:t>Μειώνει το τοπικό λίπος στο διπλοσάγονο</a:t>
            </a:r>
          </a:p>
          <a:p>
            <a:pPr latinLnBrk="1"/>
            <a:r>
              <a:rPr lang="el-GR"/>
              <a:t>Βελτιώνει τη σφριγηλότητα του δέρματος και την ελαστικότητα</a:t>
            </a:r>
            <a:endParaRPr lang="en-US"/>
          </a:p>
          <a:p>
            <a:endParaRPr lang="el-GR" b="1"/>
          </a:p>
          <a:p>
            <a:r>
              <a:rPr lang="el-GR" b="1"/>
              <a:t>Λ</a:t>
            </a:r>
            <a:r>
              <a:rPr lang="en-US" b="1"/>
              <a:t>εύκανση του δέρματος</a:t>
            </a:r>
            <a:r>
              <a:rPr lang="el-GR"/>
              <a:t>:</a:t>
            </a:r>
            <a:r>
              <a:rPr lang="el-GR" baseline="0"/>
              <a:t> </a:t>
            </a:r>
            <a:r>
              <a:rPr lang="el-GR"/>
              <a:t>Το δέρμα εμφανίζει ορατά αποτελέσματα φωτεινότητας και λάμψης μόνο σε 10 - 15 λεπτά μετά τη χρήση της μάσκας.</a:t>
            </a:r>
            <a:endParaRPr lang="en-US"/>
          </a:p>
          <a:p>
            <a:r>
              <a:rPr lang="el-GR" b="1"/>
              <a:t>Τοπικό </a:t>
            </a:r>
            <a:r>
              <a:rPr lang="en-US" b="1"/>
              <a:t> Αδυνάτισμα</a:t>
            </a:r>
            <a:r>
              <a:rPr lang="el-GR"/>
              <a:t>:</a:t>
            </a:r>
            <a:r>
              <a:rPr lang="el-GR" baseline="0"/>
              <a:t> </a:t>
            </a:r>
            <a:r>
              <a:rPr lang="el-GR"/>
              <a:t>Έπιδρά στη διαμόρφωση του περιγράμματος του προσώπου και είναι αποτελεσματική στην καταπράυνση των πρησμένων βλεφάρων.</a:t>
            </a:r>
            <a:endParaRPr lang="en-US"/>
          </a:p>
          <a:p>
            <a:endParaRPr lang="el-GR" b="1"/>
          </a:p>
          <a:p>
            <a:r>
              <a:rPr lang="en-US" b="1"/>
              <a:t>Βελτίωση της υφής </a:t>
            </a:r>
            <a:r>
              <a:rPr lang="el-GR" b="1"/>
              <a:t>και του τόνου </a:t>
            </a:r>
            <a:r>
              <a:rPr lang="en-US" b="1"/>
              <a:t>του δέρματος</a:t>
            </a:r>
            <a:endParaRPr lang="el-GR" b="1"/>
          </a:p>
          <a:p>
            <a:r>
              <a:rPr lang="en-US" b="1"/>
              <a:t>Αντιφλεγμονώδη δράση</a:t>
            </a:r>
            <a:r>
              <a:rPr lang="el-GR"/>
              <a:t>:</a:t>
            </a:r>
            <a:r>
              <a:rPr lang="el-GR" baseline="0"/>
              <a:t> </a:t>
            </a:r>
            <a:r>
              <a:rPr lang="el-GR"/>
              <a:t>Η φλεγμονή συχνά οδηγεί στην εμφάνιση τραχιού δέρματος. Η κατάσταση του δέρματος βελτιώνεται με την αναστολή της φλεγμονής.</a:t>
            </a:r>
            <a:endParaRPr lang="en-US"/>
          </a:p>
          <a:p>
            <a:r>
              <a:rPr lang="el-GR" b="1"/>
              <a:t>Β</a:t>
            </a:r>
            <a:r>
              <a:rPr lang="en-US" b="1"/>
              <a:t>ελτίωση της ροής του αίματο</a:t>
            </a:r>
            <a:r>
              <a:rPr lang="el-GR" b="1"/>
              <a:t>ς:</a:t>
            </a:r>
            <a:r>
              <a:rPr lang="el-GR" b="1" baseline="0"/>
              <a:t> </a:t>
            </a:r>
            <a:r>
              <a:rPr lang="el-GR"/>
              <a:t>Τα ερυθρά αιμοσφαίρια πρέπει να μεταφερθούν σε κάθε μέρος των τριχοειδών αγγείων στο δέρμα. Το αίμα ρέει και παρέχει οξυγόνο σε κάθε κύτταρο. Το </a:t>
            </a:r>
            <a:r>
              <a:rPr lang="en-US"/>
              <a:t>CO</a:t>
            </a:r>
            <a:r>
              <a:rPr lang="el-GR"/>
              <a:t>2 απορροφάται από το δέρμα και λειτουργεί για να καθαρίζει το αίμα.</a:t>
            </a:r>
            <a:endParaRPr lang="en-US"/>
          </a:p>
          <a:p>
            <a:endParaRPr lang="el-GR" b="1"/>
          </a:p>
          <a:p>
            <a:r>
              <a:rPr lang="en-US" b="1"/>
              <a:t>Επιδράσεις Bohr </a:t>
            </a:r>
            <a:r>
              <a:rPr lang="el-GR"/>
              <a:t>:Η τόνωση του μεταβολισμού που πραγματοποιείται μέσω του </a:t>
            </a:r>
            <a:r>
              <a:rPr lang="en-US"/>
              <a:t>CO</a:t>
            </a:r>
            <a:r>
              <a:rPr lang="el-GR"/>
              <a:t>2 από την αυξημένη παροχή οξυγόνου από τα ερυθρά κύτταρα του αίματος , αυξάνει τη μερική πίεση οξυγόνου εντός του ιστού. Το </a:t>
            </a:r>
            <a:r>
              <a:rPr lang="en-US"/>
              <a:t>CO</a:t>
            </a:r>
            <a:r>
              <a:rPr lang="el-GR"/>
              <a:t>2 φτάνει εύκολα στα αιμοφόρα αγγεία του δέρματος, τήκεται στο αίμα και βοηθάει την  αιμοσφαιρίνη να μεταφέρει περισσότερο οξυγόνο στα κύτταρα.</a:t>
            </a:r>
            <a:endParaRPr lang="en-US"/>
          </a:p>
          <a:p>
            <a:endParaRPr lang="en-US"/>
          </a:p>
        </p:txBody>
      </p:sp>
      <p:sp>
        <p:nvSpPr>
          <p:cNvPr id="24592" name="TextBox 16"/>
          <p:cNvSpPr txBox="1">
            <a:spLocks noChangeArrowheads="1"/>
          </p:cNvSpPr>
          <p:nvPr/>
        </p:nvSpPr>
        <p:spPr bwMode="auto">
          <a:xfrm>
            <a:off x="457200" y="4343400"/>
            <a:ext cx="2438400" cy="461963"/>
          </a:xfrm>
          <a:prstGeom prst="rect">
            <a:avLst/>
          </a:prstGeom>
          <a:noFill/>
          <a:ln w="9525">
            <a:noFill/>
            <a:miter lim="800000"/>
            <a:headEnd/>
            <a:tailEnd/>
          </a:ln>
        </p:spPr>
        <p:txBody>
          <a:bodyPr>
            <a:spAutoFit/>
          </a:bodyPr>
          <a:lstStyle/>
          <a:p>
            <a:pPr algn="ctr"/>
            <a:r>
              <a:rPr lang="el-GR" sz="3600" b="1">
                <a:latin typeface="Calibri" pitchFamily="34" charset="0"/>
              </a:rPr>
              <a:t>Ε</a:t>
            </a:r>
            <a:r>
              <a:rPr lang="en-US" sz="3600" b="1">
                <a:latin typeface="Calibri" pitchFamily="34" charset="0"/>
              </a:rPr>
              <a:t>ZCO2</a:t>
            </a:r>
            <a:endParaRPr lang="el-GR" sz="360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25603"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25604"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25605"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25606"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25607"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25608"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25609" name="Date Placeholder 23"/>
          <p:cNvSpPr>
            <a:spLocks noGrp="1"/>
          </p:cNvSpPr>
          <p:nvPr>
            <p:ph type="dt" sz="quarter" idx="10"/>
          </p:nvPr>
        </p:nvSpPr>
        <p:spPr>
          <a:xfrm>
            <a:off x="76200" y="6553200"/>
            <a:ext cx="2120900" cy="476250"/>
          </a:xfrm>
          <a:noFill/>
        </p:spPr>
        <p:txBody>
          <a:bodyPr/>
          <a:lstStyle/>
          <a:p>
            <a:fld id="{FA5B4002-DF03-4889-8433-6F9B2827EA78}" type="datetime1">
              <a:rPr lang="el-GR" sz="1000" smtClean="0">
                <a:latin typeface="Arial" charset="0"/>
                <a:cs typeface="Arial" charset="0"/>
              </a:rPr>
              <a:pPr/>
              <a:t>2/2/2017</a:t>
            </a:fld>
            <a:endParaRPr lang="en-US" sz="1000" smtClean="0">
              <a:latin typeface="Arial" charset="0"/>
              <a:cs typeface="Arial" charset="0"/>
            </a:endParaRPr>
          </a:p>
        </p:txBody>
      </p:sp>
      <p:pic>
        <p:nvPicPr>
          <p:cNvPr id="25610"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25611" name="TextBox 19"/>
          <p:cNvSpPr txBox="1">
            <a:spLocks noChangeArrowheads="1"/>
          </p:cNvSpPr>
          <p:nvPr/>
        </p:nvSpPr>
        <p:spPr bwMode="auto">
          <a:xfrm>
            <a:off x="1143000" y="1676400"/>
            <a:ext cx="8229600" cy="523875"/>
          </a:xfrm>
          <a:prstGeom prst="rect">
            <a:avLst/>
          </a:prstGeom>
          <a:noFill/>
          <a:ln w="9525">
            <a:noFill/>
            <a:miter lim="800000"/>
            <a:headEnd/>
            <a:tailEnd/>
          </a:ln>
        </p:spPr>
        <p:txBody>
          <a:bodyPr>
            <a:spAutoFit/>
          </a:bodyPr>
          <a:lstStyle/>
          <a:p>
            <a:r>
              <a:rPr lang="en-US" sz="1600" baseline="0"/>
              <a:t> </a:t>
            </a:r>
            <a:endParaRPr lang="el-GR"/>
          </a:p>
          <a:p>
            <a:endParaRPr lang="el-GR"/>
          </a:p>
        </p:txBody>
      </p:sp>
      <p:sp>
        <p:nvSpPr>
          <p:cNvPr id="25612"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25613" name="TextBox 14"/>
          <p:cNvSpPr txBox="1">
            <a:spLocks noChangeArrowheads="1"/>
          </p:cNvSpPr>
          <p:nvPr/>
        </p:nvSpPr>
        <p:spPr bwMode="auto">
          <a:xfrm>
            <a:off x="1676400" y="2644775"/>
            <a:ext cx="8153400" cy="708025"/>
          </a:xfrm>
          <a:prstGeom prst="rect">
            <a:avLst/>
          </a:prstGeom>
          <a:noFill/>
          <a:ln w="9525">
            <a:noFill/>
            <a:miter lim="800000"/>
            <a:headEnd/>
            <a:tailEnd/>
          </a:ln>
        </p:spPr>
        <p:txBody>
          <a:bodyPr>
            <a:spAutoFit/>
          </a:bodyPr>
          <a:lstStyle/>
          <a:p>
            <a:r>
              <a:rPr lang="en-US" sz="4000" baseline="0">
                <a:latin typeface="Calibri" pitchFamily="34" charset="0"/>
              </a:rPr>
              <a:t> </a:t>
            </a:r>
            <a:r>
              <a:rPr lang="el-GR" sz="4000" baseline="0">
                <a:latin typeface="Calibri" pitchFamily="34" charset="0"/>
              </a:rPr>
              <a:t>Μεταθεραπευτική φροντίδα</a:t>
            </a:r>
            <a:endParaRPr lang="el-GR" sz="4000">
              <a:latin typeface="Calibri" pitchFamily="34" charset="0"/>
            </a:endParaRPr>
          </a:p>
        </p:txBody>
      </p:sp>
      <p:pic>
        <p:nvPicPr>
          <p:cNvPr id="25614" name="Picture 17" descr="Post Needling Mask.jpg"/>
          <p:cNvPicPr>
            <a:picLocks noChangeAspect="1"/>
          </p:cNvPicPr>
          <p:nvPr/>
        </p:nvPicPr>
        <p:blipFill>
          <a:blip r:embed="rId4" cstate="print"/>
          <a:srcRect/>
          <a:stretch>
            <a:fillRect/>
          </a:stretch>
        </p:blipFill>
        <p:spPr bwMode="auto">
          <a:xfrm>
            <a:off x="5638800" y="4953000"/>
            <a:ext cx="2438400" cy="1531938"/>
          </a:xfrm>
          <a:prstGeom prst="rect">
            <a:avLst/>
          </a:prstGeom>
          <a:noFill/>
          <a:ln w="9525">
            <a:noFill/>
            <a:miter lim="800000"/>
            <a:headEnd/>
            <a:tailEnd/>
          </a:ln>
        </p:spPr>
      </p:pic>
      <p:pic>
        <p:nvPicPr>
          <p:cNvPr id="25615" name="Picture 19" descr="SRP cream.jpg"/>
          <p:cNvPicPr>
            <a:picLocks noChangeAspect="1"/>
          </p:cNvPicPr>
          <p:nvPr/>
        </p:nvPicPr>
        <p:blipFill>
          <a:blip r:embed="rId5" cstate="print"/>
          <a:srcRect/>
          <a:stretch>
            <a:fillRect/>
          </a:stretch>
        </p:blipFill>
        <p:spPr bwMode="auto">
          <a:xfrm>
            <a:off x="8239125" y="3657600"/>
            <a:ext cx="166687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7" descr="Post Needling Mask.jpg"/>
          <p:cNvPicPr>
            <a:picLocks noChangeAspect="1"/>
          </p:cNvPicPr>
          <p:nvPr/>
        </p:nvPicPr>
        <p:blipFill>
          <a:blip r:embed="rId3" cstate="print"/>
          <a:srcRect/>
          <a:stretch>
            <a:fillRect/>
          </a:stretch>
        </p:blipFill>
        <p:spPr bwMode="auto">
          <a:xfrm>
            <a:off x="152400" y="1905000"/>
            <a:ext cx="4122738" cy="2590800"/>
          </a:xfrm>
          <a:prstGeom prst="rect">
            <a:avLst/>
          </a:prstGeom>
          <a:noFill/>
          <a:ln w="9525">
            <a:noFill/>
            <a:miter lim="800000"/>
            <a:headEnd/>
            <a:tailEnd/>
          </a:ln>
        </p:spPr>
      </p:pic>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r>
              <a:rPr lang="en-US" sz="25000" b="1" spc="600" baseline="-25000" dirty="0">
                <a:solidFill>
                  <a:schemeClr val="bg1">
                    <a:lumMod val="95000"/>
                  </a:schemeClr>
                </a:solidFill>
                <a:latin typeface="+mj-lt"/>
              </a:rPr>
              <a:t>0</a:t>
            </a:r>
            <a:fld id="{9897A5A8-4426-4104-92FC-3497D1136222}" type="slidenum">
              <a:rPr lang="en-US" sz="25000" b="1" spc="600" baseline="-25000">
                <a:solidFill>
                  <a:schemeClr val="bg1">
                    <a:lumMod val="95000"/>
                  </a:schemeClr>
                </a:solidFill>
                <a:latin typeface="+mj-lt"/>
              </a:rPr>
              <a:pPr algn="l">
                <a:spcBef>
                  <a:spcPct val="50000"/>
                </a:spcBef>
                <a:defRPr/>
              </a:pPr>
              <a:t>24</a:t>
            </a:fld>
            <a:endParaRPr lang="en-US" sz="25000" b="1" spc="600" baseline="-25000" dirty="0">
              <a:solidFill>
                <a:schemeClr val="bg1">
                  <a:lumMod val="95000"/>
                </a:schemeClr>
              </a:solidFill>
              <a:latin typeface="+mj-lt"/>
            </a:endParaRPr>
          </a:p>
        </p:txBody>
      </p:sp>
      <p:sp>
        <p:nvSpPr>
          <p:cNvPr id="26628"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26629"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26630"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26631"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26632"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26633"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26634"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26635" name="Date Placeholder 23"/>
          <p:cNvSpPr>
            <a:spLocks noGrp="1"/>
          </p:cNvSpPr>
          <p:nvPr>
            <p:ph type="dt" sz="quarter" idx="10"/>
          </p:nvPr>
        </p:nvSpPr>
        <p:spPr>
          <a:xfrm>
            <a:off x="76200" y="6553200"/>
            <a:ext cx="2120900" cy="476250"/>
          </a:xfrm>
          <a:noFill/>
        </p:spPr>
        <p:txBody>
          <a:bodyPr/>
          <a:lstStyle/>
          <a:p>
            <a:fld id="{BA18F35C-A819-432F-BA9D-DEC15AF8F2A1}"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26636"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26637"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7DB1F541-0F8E-4A28-A231-21FD42645F18}" type="datetime1">
              <a:rPr lang="el-GR" sz="1000" baseline="0">
                <a:latin typeface="CF Helvetica-Bold" pitchFamily="50" charset="0"/>
              </a:rPr>
              <a:pPr/>
              <a:t>2/2/2017</a:t>
            </a:fld>
            <a:endParaRPr lang="en-US" sz="1000" baseline="0">
              <a:latin typeface="CF Helvetica-Bold" pitchFamily="50" charset="0"/>
            </a:endParaRPr>
          </a:p>
        </p:txBody>
      </p:sp>
      <p:pic>
        <p:nvPicPr>
          <p:cNvPr id="26638" name="Picture 20" descr="logo_pm_sFLAT"/>
          <p:cNvPicPr>
            <a:picLocks noChangeAspect="1" noChangeArrowheads="1"/>
          </p:cNvPicPr>
          <p:nvPr/>
        </p:nvPicPr>
        <p:blipFill>
          <a:blip r:embed="rId4" cstate="print"/>
          <a:srcRect/>
          <a:stretch>
            <a:fillRect/>
          </a:stretch>
        </p:blipFill>
        <p:spPr bwMode="auto">
          <a:xfrm>
            <a:off x="7924800" y="304800"/>
            <a:ext cx="1225550" cy="563563"/>
          </a:xfrm>
          <a:prstGeom prst="rect">
            <a:avLst/>
          </a:prstGeom>
          <a:noFill/>
          <a:ln w="9525">
            <a:noFill/>
            <a:miter lim="800000"/>
            <a:headEnd/>
            <a:tailEnd/>
          </a:ln>
        </p:spPr>
      </p:pic>
      <p:sp>
        <p:nvSpPr>
          <p:cNvPr id="26639" name="TextBox 15"/>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26640" name="TextBox 16"/>
          <p:cNvSpPr txBox="1">
            <a:spLocks noChangeArrowheads="1"/>
          </p:cNvSpPr>
          <p:nvPr/>
        </p:nvSpPr>
        <p:spPr bwMode="auto">
          <a:xfrm>
            <a:off x="4495800" y="1752600"/>
            <a:ext cx="5334000" cy="4894263"/>
          </a:xfrm>
          <a:prstGeom prst="rect">
            <a:avLst/>
          </a:prstGeom>
          <a:noFill/>
          <a:ln w="9525">
            <a:noFill/>
            <a:miter lim="800000"/>
            <a:headEnd/>
            <a:tailEnd/>
          </a:ln>
        </p:spPr>
        <p:txBody>
          <a:bodyPr>
            <a:spAutoFit/>
          </a:bodyPr>
          <a:lstStyle/>
          <a:p>
            <a:pPr latinLnBrk="1"/>
            <a:r>
              <a:rPr lang="el-GR"/>
              <a:t>Καταπραΰνει και ενυδατώνει το δέρμα μετά από διάφορες δερματολογικές θεραπείες  όπως </a:t>
            </a:r>
            <a:r>
              <a:rPr lang="en-US"/>
              <a:t>microneedling</a:t>
            </a:r>
            <a:r>
              <a:rPr lang="el-GR"/>
              <a:t> ή επεμβατικά  λέιζερ.</a:t>
            </a:r>
            <a:endParaRPr lang="en-US"/>
          </a:p>
          <a:p>
            <a:endParaRPr lang="en-US"/>
          </a:p>
          <a:p>
            <a:r>
              <a:rPr lang="el-GR"/>
              <a:t>Η </a:t>
            </a:r>
            <a:r>
              <a:rPr lang="en-US"/>
              <a:t>PHG</a:t>
            </a:r>
            <a:r>
              <a:rPr lang="el-GR"/>
              <a:t> μάσκα είναι κατασκευασμένη έτσι ώστε να όταν έρχεται σε επαφή με το δέρμα να αποκτά τη θερμοκρασία του σώματος και σταδιακά να ενεργοποιεί το τζελ της μάσκας. Το δέρμα αισθάνεται άμεσα την αίσθηση δροσιάς λόγο της θερμότητας που εκτοπίζεται από την εξάτμιση της υγρασίας από τη μάσκα. Το δέρμα απορροφά μέρος της υγρασίας, η οποία με τη σειρά της ενισχύει την ικανότητα του δέρματος να απορροφά τα ενεργά συστατικά.</a:t>
            </a:r>
          </a:p>
          <a:p>
            <a:r>
              <a:rPr lang="el-GR"/>
              <a:t> </a:t>
            </a:r>
            <a:endParaRPr lang="en-US"/>
          </a:p>
          <a:p>
            <a:r>
              <a:rPr lang="el-GR" b="1"/>
              <a:t>Ακετυλικό Εξαπεπτίδιο-3:</a:t>
            </a:r>
            <a:r>
              <a:rPr lang="el-GR"/>
              <a:t> Χαλαρώνει την ένταση των μυών του προσώπου με αποτέλεσμα να μειώνει της λεπτές γραμμές και ρυτίδες.</a:t>
            </a:r>
          </a:p>
          <a:p>
            <a:endParaRPr lang="en-US"/>
          </a:p>
          <a:p>
            <a:pPr latinLnBrk="1"/>
            <a:r>
              <a:rPr lang="el-GR" b="1"/>
              <a:t>Χαμομήλι:</a:t>
            </a:r>
            <a:r>
              <a:rPr lang="el-GR"/>
              <a:t> αντι-αλλεργικές και αντιφλεγμονώδη ιδιότητες.</a:t>
            </a:r>
          </a:p>
          <a:p>
            <a:pPr latinLnBrk="1"/>
            <a:endParaRPr lang="en-US"/>
          </a:p>
          <a:p>
            <a:pPr latinLnBrk="1"/>
            <a:r>
              <a:rPr lang="el-GR" b="1"/>
              <a:t>Υαλουρονικό Οξύ:</a:t>
            </a:r>
            <a:r>
              <a:rPr lang="el-GR"/>
              <a:t> ενισχύει την ενδογενή υγρασία, μειώνει λεπτές γραμμές και ρυτίδες. Προσφέρει ένα εξαιρετικό περιβάλλον για την ανάπτυξη νέων κυττάρων και για την επούλωση του δέρματος.</a:t>
            </a:r>
          </a:p>
          <a:p>
            <a:pPr latinLnBrk="1"/>
            <a:endParaRPr lang="en-US"/>
          </a:p>
          <a:p>
            <a:pPr latinLnBrk="1"/>
            <a:r>
              <a:rPr lang="el-GR" b="1"/>
              <a:t>Βιταμίνη Κ:</a:t>
            </a:r>
            <a:r>
              <a:rPr lang="el-GR"/>
              <a:t> ενισχύει την ταχεία επούλωση του δέρματος.</a:t>
            </a:r>
            <a:endParaRPr lang="en-US"/>
          </a:p>
          <a:p>
            <a:pPr latinLnBrk="1"/>
            <a:endParaRPr lang="el-GR" b="1"/>
          </a:p>
          <a:p>
            <a:pPr latinLnBrk="1"/>
            <a:r>
              <a:rPr lang="el-GR" b="1"/>
              <a:t>Άρνικα</a:t>
            </a:r>
            <a:r>
              <a:rPr lang="el-GR"/>
              <a:t>: προάγει την επούλωση των ιστών, μειώνει το οίδημα και τη φλεγμονή</a:t>
            </a:r>
            <a:endParaRPr lang="en-US"/>
          </a:p>
          <a:p>
            <a:pPr latinLnBrk="1"/>
            <a:r>
              <a:rPr lang="el-GR"/>
              <a:t>.</a:t>
            </a:r>
            <a:endParaRPr lang="en-US"/>
          </a:p>
          <a:p>
            <a:endParaRPr lang="en-US"/>
          </a:p>
        </p:txBody>
      </p:sp>
      <p:sp>
        <p:nvSpPr>
          <p:cNvPr id="26641" name="TextBox 16"/>
          <p:cNvSpPr txBox="1">
            <a:spLocks noChangeArrowheads="1"/>
          </p:cNvSpPr>
          <p:nvPr/>
        </p:nvSpPr>
        <p:spPr bwMode="auto">
          <a:xfrm>
            <a:off x="381000" y="5181600"/>
            <a:ext cx="3886200" cy="379413"/>
          </a:xfrm>
          <a:prstGeom prst="rect">
            <a:avLst/>
          </a:prstGeom>
          <a:noFill/>
          <a:ln w="9525">
            <a:noFill/>
            <a:miter lim="800000"/>
            <a:headEnd/>
            <a:tailEnd/>
          </a:ln>
        </p:spPr>
        <p:txBody>
          <a:bodyPr>
            <a:spAutoFit/>
          </a:bodyPr>
          <a:lstStyle/>
          <a:p>
            <a:r>
              <a:rPr lang="en-US" sz="2800" b="1">
                <a:latin typeface="Calibri" pitchFamily="34" charset="0"/>
              </a:rPr>
              <a:t>PHG</a:t>
            </a:r>
            <a:r>
              <a:rPr lang="el-GR" sz="2800" b="1">
                <a:latin typeface="Calibri" pitchFamily="34" charset="0"/>
              </a:rPr>
              <a:t>(</a:t>
            </a:r>
            <a:r>
              <a:rPr lang="en-US" sz="2800" b="1">
                <a:latin typeface="Calibri" pitchFamily="34" charset="0"/>
              </a:rPr>
              <a:t>Peptide Hydro Gel Mask</a:t>
            </a:r>
            <a:r>
              <a:rPr lang="el-GR" sz="2800" b="1">
                <a:latin typeface="Calibri" pitchFamily="34" charset="0"/>
              </a:rPr>
              <a:t>)</a:t>
            </a:r>
            <a:endParaRPr lang="el-GR" sz="280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27651"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27652"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27653"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27654"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27655"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27656"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27657" name="Date Placeholder 23"/>
          <p:cNvSpPr>
            <a:spLocks noGrp="1"/>
          </p:cNvSpPr>
          <p:nvPr>
            <p:ph type="dt" sz="quarter" idx="10"/>
          </p:nvPr>
        </p:nvSpPr>
        <p:spPr>
          <a:xfrm>
            <a:off x="76200" y="6553200"/>
            <a:ext cx="2120900" cy="476250"/>
          </a:xfrm>
          <a:noFill/>
        </p:spPr>
        <p:txBody>
          <a:bodyPr/>
          <a:lstStyle/>
          <a:p>
            <a:fld id="{4FF7517D-7786-40A9-A916-F1C7DCACDD0F}"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27658"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27659"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DC3E3238-3D24-448B-9940-01FA093904D4}" type="datetime1">
              <a:rPr lang="el-GR" sz="1000" baseline="0">
                <a:latin typeface="CF Helvetica-Bold" pitchFamily="50" charset="0"/>
              </a:rPr>
              <a:pPr/>
              <a:t>2/2/2017</a:t>
            </a:fld>
            <a:endParaRPr lang="en-US" sz="1000" baseline="0">
              <a:latin typeface="CF Helvetica-Bold" pitchFamily="50" charset="0"/>
            </a:endParaRPr>
          </a:p>
        </p:txBody>
      </p:sp>
      <p:pic>
        <p:nvPicPr>
          <p:cNvPr id="27660"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27661"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27662" name="TextBox 18"/>
          <p:cNvSpPr txBox="1">
            <a:spLocks noChangeArrowheads="1"/>
          </p:cNvSpPr>
          <p:nvPr/>
        </p:nvSpPr>
        <p:spPr bwMode="auto">
          <a:xfrm>
            <a:off x="3352800" y="1143000"/>
            <a:ext cx="6324600" cy="5354638"/>
          </a:xfrm>
          <a:prstGeom prst="rect">
            <a:avLst/>
          </a:prstGeom>
          <a:noFill/>
          <a:ln w="9525">
            <a:noFill/>
            <a:miter lim="800000"/>
            <a:headEnd/>
            <a:tailEnd/>
          </a:ln>
        </p:spPr>
        <p:txBody>
          <a:bodyPr>
            <a:spAutoFit/>
          </a:bodyPr>
          <a:lstStyle/>
          <a:p>
            <a:pPr latinLnBrk="1"/>
            <a:endParaRPr lang="el-GR"/>
          </a:p>
          <a:p>
            <a:pPr latinLnBrk="1"/>
            <a:r>
              <a:rPr lang="el-GR"/>
              <a:t>Κρέμα αποκατάστασης μετά από επεμβατικές ιατρικές και αισθητικές θεραπείες, Βοηθά στη γρήγορη αποκατάσταση των κατεστραμμένων ιστών του δέρματος.</a:t>
            </a:r>
            <a:r>
              <a:rPr lang="el-GR" baseline="0"/>
              <a:t> </a:t>
            </a:r>
            <a:r>
              <a:rPr lang="el-GR"/>
              <a:t>Εξαιρετικό αποτέλεσμα στην καταπολέμηση της φλεγμονής και στην αντι-οξείδωση. </a:t>
            </a:r>
            <a:r>
              <a:rPr lang="el-GR" baseline="0"/>
              <a:t> </a:t>
            </a:r>
            <a:r>
              <a:rPr lang="el-GR"/>
              <a:t>Μειώνει τον ερεθισμό,ερυθρότητα, ερύθημα και οίδημα μετά από ιατρικές θεραπείες.</a:t>
            </a:r>
            <a:r>
              <a:rPr lang="el-GR" baseline="0"/>
              <a:t> </a:t>
            </a:r>
            <a:r>
              <a:rPr lang="el-GR"/>
              <a:t>Εξαιρετική καταπραϋντική επίδραση των συστατικών στο δέρμα</a:t>
            </a:r>
          </a:p>
          <a:p>
            <a:pPr latinLnBrk="1"/>
            <a:endParaRPr lang="en-US"/>
          </a:p>
          <a:p>
            <a:pPr latinLnBrk="1"/>
            <a:r>
              <a:rPr lang="el-GR"/>
              <a:t>Φόρμουλα χωρίς Αλκοόλ – /</a:t>
            </a:r>
            <a:r>
              <a:rPr lang="en-US"/>
              <a:t>Paraben</a:t>
            </a:r>
            <a:r>
              <a:rPr lang="el-GR"/>
              <a:t>/Αρώματα /Χρωστικές/Επιφανειοδραστικές Ουσίες</a:t>
            </a:r>
            <a:endParaRPr lang="en-US"/>
          </a:p>
          <a:p>
            <a:pPr latinLnBrk="1"/>
            <a:endParaRPr lang="el-GR" b="1"/>
          </a:p>
          <a:p>
            <a:pPr latinLnBrk="1"/>
            <a:r>
              <a:rPr lang="es-ES_tradnl" b="1"/>
              <a:t>SH-Πολυπεπτίδιο-7:</a:t>
            </a:r>
            <a:r>
              <a:rPr lang="es-ES_tradnl"/>
              <a:t> ενεργοποιε</a:t>
            </a:r>
            <a:r>
              <a:rPr lang="el-GR"/>
              <a:t>ί</a:t>
            </a:r>
            <a:r>
              <a:rPr lang="es-ES_tradnl"/>
              <a:t> τ</a:t>
            </a:r>
            <a:r>
              <a:rPr lang="el-GR"/>
              <a:t>α</a:t>
            </a:r>
            <a:r>
              <a:rPr lang="es-ES_tradnl"/>
              <a:t> βλαστοκ</a:t>
            </a:r>
            <a:r>
              <a:rPr lang="el-GR"/>
              <a:t>ύτταρα που εντοπίζονται</a:t>
            </a:r>
            <a:r>
              <a:rPr lang="es-ES_tradnl"/>
              <a:t> στη βασική στιβάδα της επιδερμίδας και </a:t>
            </a:r>
            <a:r>
              <a:rPr lang="el-GR"/>
              <a:t>στο </a:t>
            </a:r>
            <a:r>
              <a:rPr lang="es-ES_tradnl"/>
              <a:t>θύλακα της τρίχας.</a:t>
            </a:r>
            <a:endParaRPr lang="el-GR"/>
          </a:p>
          <a:p>
            <a:pPr latinLnBrk="1"/>
            <a:endParaRPr lang="en-US"/>
          </a:p>
          <a:p>
            <a:pPr latinLnBrk="1"/>
            <a:r>
              <a:rPr lang="es-ES_tradnl" b="1"/>
              <a:t>Υαλουρονικό</a:t>
            </a:r>
            <a:r>
              <a:rPr lang="el-GR" b="1"/>
              <a:t> Ο</a:t>
            </a:r>
            <a:r>
              <a:rPr lang="es-ES_tradnl" b="1"/>
              <a:t>ξύ</a:t>
            </a:r>
            <a:r>
              <a:rPr lang="el-GR" b="1"/>
              <a:t>:</a:t>
            </a:r>
            <a:r>
              <a:rPr lang="el-GR"/>
              <a:t> αυξάνει την ενυδάτωση και </a:t>
            </a:r>
            <a:r>
              <a:rPr lang="es-ES_tradnl"/>
              <a:t>με</a:t>
            </a:r>
            <a:r>
              <a:rPr lang="el-GR"/>
              <a:t>ιώνει</a:t>
            </a:r>
            <a:r>
              <a:rPr lang="es-ES_tradnl"/>
              <a:t> τ</a:t>
            </a:r>
            <a:r>
              <a:rPr lang="el-GR"/>
              <a:t>ις</a:t>
            </a:r>
            <a:r>
              <a:rPr lang="es-ES_tradnl"/>
              <a:t> ρυτίδ</a:t>
            </a:r>
            <a:r>
              <a:rPr lang="el-GR"/>
              <a:t>ες</a:t>
            </a:r>
            <a:r>
              <a:rPr lang="es-ES_tradnl"/>
              <a:t>. Προσφέρει ένα εξαιρετικό περιβάλλον για την ανάπτυξη νέων κυττάρων και</a:t>
            </a:r>
            <a:r>
              <a:rPr lang="el-GR"/>
              <a:t> για</a:t>
            </a:r>
            <a:r>
              <a:rPr lang="es-ES_tradnl"/>
              <a:t> την επούλωση</a:t>
            </a:r>
            <a:r>
              <a:rPr lang="el-GR"/>
              <a:t> του δέρματος</a:t>
            </a:r>
            <a:r>
              <a:rPr lang="es-ES_tradnl"/>
              <a:t>.</a:t>
            </a:r>
            <a:endParaRPr lang="el-GR"/>
          </a:p>
          <a:p>
            <a:pPr latinLnBrk="1"/>
            <a:endParaRPr lang="en-US"/>
          </a:p>
          <a:p>
            <a:pPr latinLnBrk="1"/>
            <a:r>
              <a:rPr lang="es-ES_tradnl" b="1"/>
              <a:t>Β-γλυκάνη</a:t>
            </a:r>
            <a:r>
              <a:rPr lang="el-GR" b="1"/>
              <a:t> :</a:t>
            </a:r>
            <a:r>
              <a:rPr lang="el-GR"/>
              <a:t> </a:t>
            </a:r>
            <a:r>
              <a:rPr lang="es-ES_tradnl"/>
              <a:t>μια διαλυτή ίνα </a:t>
            </a:r>
            <a:r>
              <a:rPr lang="el-GR"/>
              <a:t>η οποία </a:t>
            </a:r>
            <a:r>
              <a:rPr lang="es-ES_tradnl"/>
              <a:t>βρίσκεται στα κυτταρικά τοιχώματα των πυρήνων</a:t>
            </a:r>
            <a:r>
              <a:rPr lang="el-GR"/>
              <a:t> της</a:t>
            </a:r>
            <a:r>
              <a:rPr lang="es-ES_tradnl"/>
              <a:t> βρώμης</a:t>
            </a:r>
            <a:r>
              <a:rPr lang="el-GR"/>
              <a:t>.</a:t>
            </a:r>
            <a:r>
              <a:rPr lang="es-ES_tradnl"/>
              <a:t> Προάγει την επούλωση των πληγών και τη μείωση του </a:t>
            </a:r>
            <a:r>
              <a:rPr lang="el-GR"/>
              <a:t>κνησμού και του πόνου.</a:t>
            </a:r>
            <a:endParaRPr lang="en-US"/>
          </a:p>
          <a:p>
            <a:pPr latinLnBrk="1"/>
            <a:endParaRPr lang="el-GR" b="1"/>
          </a:p>
          <a:p>
            <a:pPr latinLnBrk="1"/>
            <a:r>
              <a:rPr lang="es-ES_tradnl" b="1"/>
              <a:t>Centella Asiatica Extract </a:t>
            </a:r>
            <a:r>
              <a:rPr lang="el-GR" b="1"/>
              <a:t>:</a:t>
            </a:r>
            <a:r>
              <a:rPr lang="el-GR"/>
              <a:t> </a:t>
            </a:r>
            <a:r>
              <a:rPr lang="es-ES_tradnl"/>
              <a:t>αντι-γήραν</a:t>
            </a:r>
            <a:r>
              <a:rPr lang="el-GR"/>
              <a:t>τικές</a:t>
            </a:r>
            <a:r>
              <a:rPr lang="es-ES_tradnl"/>
              <a:t> και επουλωτικές ιδιότητες</a:t>
            </a:r>
            <a:endParaRPr lang="en-US"/>
          </a:p>
          <a:p>
            <a:pPr latinLnBrk="1"/>
            <a:endParaRPr lang="el-GR" b="1"/>
          </a:p>
          <a:p>
            <a:pPr latinLnBrk="1"/>
            <a:r>
              <a:rPr lang="es-ES_tradnl" b="1"/>
              <a:t>Γλυκορριζικ</a:t>
            </a:r>
            <a:r>
              <a:rPr lang="el-GR" b="1"/>
              <a:t>ό Κάλιο: </a:t>
            </a:r>
            <a:r>
              <a:rPr lang="es-ES_tradnl"/>
              <a:t>προέρχεται από τη ρίζα γλυκόριζα</a:t>
            </a:r>
            <a:r>
              <a:rPr lang="el-GR"/>
              <a:t>ς</a:t>
            </a:r>
            <a:r>
              <a:rPr lang="es-ES_tradnl"/>
              <a:t>. </a:t>
            </a:r>
            <a:r>
              <a:rPr lang="el-GR"/>
              <a:t>Έχει </a:t>
            </a:r>
            <a:r>
              <a:rPr lang="es-ES_tradnl"/>
              <a:t>αντιφλεγμονώδ</a:t>
            </a:r>
            <a:r>
              <a:rPr lang="el-GR"/>
              <a:t>η δράση </a:t>
            </a:r>
            <a:r>
              <a:rPr lang="es-ES_tradnl"/>
              <a:t>που αναστέλλει την απελευθέρωση της ισταμίνης, ενώ η επιβράδυνση του αραχιδονικού οξέος </a:t>
            </a:r>
            <a:r>
              <a:rPr lang="el-GR"/>
              <a:t>μειώνει τη </a:t>
            </a:r>
            <a:r>
              <a:rPr lang="es-ES_tradnl"/>
              <a:t>φλεγμονή.</a:t>
            </a:r>
            <a:endParaRPr lang="en-US"/>
          </a:p>
          <a:p>
            <a:pPr latinLnBrk="1"/>
            <a:endParaRPr lang="el-GR" b="1"/>
          </a:p>
          <a:p>
            <a:pPr latinLnBrk="1"/>
            <a:r>
              <a:rPr lang="el-GR" b="1"/>
              <a:t>Έ</a:t>
            </a:r>
            <a:r>
              <a:rPr lang="es-ES_tradnl" b="1"/>
              <a:t>κχύλισμα ρίζας Scutellaria baicalensis</a:t>
            </a:r>
            <a:r>
              <a:rPr lang="es-ES_tradnl"/>
              <a:t> : Έχει αντιφλεγμονώδεις, αντιοξειδωτικές, αντιμικροβιακές, αντιμυκητιακές  </a:t>
            </a:r>
            <a:r>
              <a:rPr lang="el-GR"/>
              <a:t>ιδιότητες</a:t>
            </a:r>
            <a:r>
              <a:rPr lang="es-ES_tradnl"/>
              <a:t>.</a:t>
            </a:r>
            <a:endParaRPr lang="en-US"/>
          </a:p>
          <a:p>
            <a:endParaRPr lang="en-US"/>
          </a:p>
        </p:txBody>
      </p:sp>
      <p:pic>
        <p:nvPicPr>
          <p:cNvPr id="27663" name="Picture 19" descr="SRP cream.jpg"/>
          <p:cNvPicPr>
            <a:picLocks noChangeAspect="1"/>
          </p:cNvPicPr>
          <p:nvPr/>
        </p:nvPicPr>
        <p:blipFill>
          <a:blip r:embed="rId4" cstate="print"/>
          <a:srcRect/>
          <a:stretch>
            <a:fillRect/>
          </a:stretch>
        </p:blipFill>
        <p:spPr bwMode="auto">
          <a:xfrm>
            <a:off x="493713" y="1993900"/>
            <a:ext cx="2630487" cy="4330700"/>
          </a:xfrm>
          <a:prstGeom prst="rect">
            <a:avLst/>
          </a:prstGeom>
          <a:noFill/>
          <a:ln w="9525">
            <a:noFill/>
            <a:miter lim="800000"/>
            <a:headEnd/>
            <a:tailEnd/>
          </a:ln>
        </p:spPr>
      </p:pic>
      <p:sp>
        <p:nvSpPr>
          <p:cNvPr id="27664" name="TextBox 16"/>
          <p:cNvSpPr txBox="1">
            <a:spLocks noChangeArrowheads="1"/>
          </p:cNvSpPr>
          <p:nvPr/>
        </p:nvSpPr>
        <p:spPr bwMode="auto">
          <a:xfrm>
            <a:off x="533400" y="1295400"/>
            <a:ext cx="3048000" cy="604838"/>
          </a:xfrm>
          <a:prstGeom prst="rect">
            <a:avLst/>
          </a:prstGeom>
          <a:noFill/>
          <a:ln w="9525">
            <a:noFill/>
            <a:miter lim="800000"/>
            <a:headEnd/>
            <a:tailEnd/>
          </a:ln>
        </p:spPr>
        <p:txBody>
          <a:bodyPr>
            <a:spAutoFit/>
          </a:bodyPr>
          <a:lstStyle/>
          <a:p>
            <a:r>
              <a:rPr lang="en-US" sz="3200" b="1">
                <a:latin typeface="Calibri" pitchFamily="34" charset="0"/>
              </a:rPr>
              <a:t>Post Recovery Cream</a:t>
            </a:r>
            <a:r>
              <a:rPr lang="el-GR" sz="3200">
                <a:latin typeface="Calibri" pitchFamily="34" charset="0"/>
              </a:rPr>
              <a:t> </a:t>
            </a:r>
          </a:p>
          <a:p>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0" descr="D:\Chris's 업무용 폴더\디자인\바디\EYE PICS NEW.jpg"/>
          <p:cNvPicPr>
            <a:picLocks noChangeAspect="1" noChangeArrowheads="1"/>
          </p:cNvPicPr>
          <p:nvPr/>
        </p:nvPicPr>
        <p:blipFill>
          <a:blip r:embed="rId4" cstate="print"/>
          <a:srcRect t="2454" b="3271"/>
          <a:stretch>
            <a:fillRect/>
          </a:stretch>
        </p:blipFill>
        <p:spPr bwMode="auto">
          <a:xfrm>
            <a:off x="457200" y="2514600"/>
            <a:ext cx="3733800" cy="3538538"/>
          </a:xfrm>
          <a:prstGeom prst="rect">
            <a:avLst/>
          </a:prstGeom>
          <a:noFill/>
          <a:ln w="9525">
            <a:noFill/>
            <a:miter lim="800000"/>
            <a:headEnd/>
            <a:tailEnd/>
          </a:ln>
        </p:spPr>
      </p:pic>
      <p:sp>
        <p:nvSpPr>
          <p:cNvPr id="1028"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029"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030"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031"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032"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033"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034"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035" name="Date Placeholder 23"/>
          <p:cNvSpPr>
            <a:spLocks noGrp="1"/>
          </p:cNvSpPr>
          <p:nvPr>
            <p:ph type="dt" sz="quarter" idx="10"/>
          </p:nvPr>
        </p:nvSpPr>
        <p:spPr>
          <a:xfrm>
            <a:off x="76200" y="6553200"/>
            <a:ext cx="2120900" cy="476250"/>
          </a:xfrm>
          <a:noFill/>
        </p:spPr>
        <p:txBody>
          <a:bodyPr/>
          <a:lstStyle/>
          <a:p>
            <a:fld id="{9E3DB54E-7C53-47F4-8C85-B7FDADE0ED7C}" type="datetime1">
              <a:rPr lang="el-GR" sz="1000" smtClean="0">
                <a:latin typeface="Arial" charset="0"/>
                <a:cs typeface="Arial" charset="0"/>
              </a:rPr>
              <a:pPr/>
              <a:t>2/2/2017</a:t>
            </a:fld>
            <a:endParaRPr lang="en-US" sz="1000" smtClean="0">
              <a:latin typeface="Arial" charset="0"/>
              <a:cs typeface="Arial" charset="0"/>
            </a:endParaRPr>
          </a:p>
        </p:txBody>
      </p:sp>
      <p:pic>
        <p:nvPicPr>
          <p:cNvPr id="1036" name="Picture 20" descr="logo_pm_sFLAT"/>
          <p:cNvPicPr>
            <a:picLocks noChangeAspect="1" noChangeArrowheads="1"/>
          </p:cNvPicPr>
          <p:nvPr/>
        </p:nvPicPr>
        <p:blipFill>
          <a:blip r:embed="rId5" cstate="print"/>
          <a:srcRect/>
          <a:stretch>
            <a:fillRect/>
          </a:stretch>
        </p:blipFill>
        <p:spPr bwMode="auto">
          <a:xfrm>
            <a:off x="7924800" y="304800"/>
            <a:ext cx="1225550" cy="563563"/>
          </a:xfrm>
          <a:prstGeom prst="rect">
            <a:avLst/>
          </a:prstGeom>
          <a:noFill/>
          <a:ln w="9525">
            <a:noFill/>
            <a:miter lim="800000"/>
            <a:headEnd/>
            <a:tailEnd/>
          </a:ln>
        </p:spPr>
      </p:pic>
      <p:graphicFrame>
        <p:nvGraphicFramePr>
          <p:cNvPr id="1026" name="Chart 7"/>
          <p:cNvGraphicFramePr>
            <a:graphicFrameLocks/>
          </p:cNvGraphicFramePr>
          <p:nvPr/>
        </p:nvGraphicFramePr>
        <p:xfrm>
          <a:off x="5486400" y="2286000"/>
          <a:ext cx="4241800" cy="2743200"/>
        </p:xfrm>
        <a:graphic>
          <a:graphicData uri="http://schemas.openxmlformats.org/presentationml/2006/ole">
            <p:oleObj spid="_x0000_s1026" r:id="rId6" imgW="4243184" imgH="2743438" progId="Excel.Chart.8">
              <p:embed/>
            </p:oleObj>
          </a:graphicData>
        </a:graphic>
      </p:graphicFrame>
      <p:sp>
        <p:nvSpPr>
          <p:cNvPr id="1037" name="TextBox 16"/>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1038" name="TextBox 19"/>
          <p:cNvSpPr txBox="1">
            <a:spLocks noChangeArrowheads="1"/>
          </p:cNvSpPr>
          <p:nvPr/>
        </p:nvSpPr>
        <p:spPr bwMode="auto">
          <a:xfrm>
            <a:off x="4648200" y="1443038"/>
            <a:ext cx="5029200" cy="5262562"/>
          </a:xfrm>
          <a:prstGeom prst="rect">
            <a:avLst/>
          </a:prstGeom>
          <a:noFill/>
          <a:ln w="9525">
            <a:noFill/>
            <a:miter lim="800000"/>
            <a:headEnd/>
            <a:tailEnd/>
          </a:ln>
        </p:spPr>
        <p:txBody>
          <a:bodyPr>
            <a:spAutoFit/>
          </a:bodyPr>
          <a:lstStyle/>
          <a:p>
            <a:endParaRPr lang="el-GR"/>
          </a:p>
          <a:p>
            <a:r>
              <a:rPr lang="el-GR"/>
              <a:t>Σύστημα θεραπείας ματιών με βοτανικά εκχυλίσματα και βιοπεπτίδια. Προσφέρει θεαματικά θεραπευτικά αποτελέσματα σε μαύρους κύκλους, σακούλες και ρυτίδες.   </a:t>
            </a:r>
            <a:endParaRPr lang="en-US"/>
          </a:p>
          <a:p>
            <a:endParaRPr lang="el-GR" b="1"/>
          </a:p>
          <a:p>
            <a:r>
              <a:rPr lang="en-US" b="1"/>
              <a:t>To </a:t>
            </a:r>
            <a:r>
              <a:rPr lang="el-GR" b="1"/>
              <a:t>κιτ περιλαμβάνει</a:t>
            </a:r>
            <a:r>
              <a:rPr lang="en-US"/>
              <a:t>: Eye roller 0,25 / eye contour serum 10ml / eye contour cream 20gr / eye peptide gel patch 98gr (30 </a:t>
            </a:r>
            <a:r>
              <a:rPr lang="el-GR"/>
              <a:t>εφαρμογές</a:t>
            </a:r>
            <a:r>
              <a:rPr lang="en-US"/>
              <a:t> / 60 </a:t>
            </a:r>
            <a:r>
              <a:rPr lang="el-GR"/>
              <a:t>τεμάχια</a:t>
            </a:r>
            <a:r>
              <a:rPr lang="en-US"/>
              <a:t>)</a:t>
            </a:r>
          </a:p>
          <a:p>
            <a:endParaRPr lang="el-GR" b="1"/>
          </a:p>
          <a:p>
            <a:r>
              <a:rPr lang="tr-TR" b="1"/>
              <a:t>Eye roller</a:t>
            </a:r>
            <a:r>
              <a:rPr lang="el-GR"/>
              <a:t>: ενισχύεει την απορρόφηση των ενεργών συστατικών / διέγερση / παραγωγή κολλαγόνου και ελαστίνης. </a:t>
            </a:r>
            <a:endParaRPr lang="en-US"/>
          </a:p>
          <a:p>
            <a:endParaRPr lang="el-GR" b="1"/>
          </a:p>
          <a:p>
            <a:r>
              <a:rPr lang="tr-TR" b="1"/>
              <a:t>E</a:t>
            </a:r>
            <a:r>
              <a:rPr lang="en-US" b="1"/>
              <a:t>ye contour serum</a:t>
            </a:r>
            <a:r>
              <a:rPr lang="el-GR"/>
              <a:t>: ένα ισχυρό σέρουμ που περιέχει πανθενόλη, βοτανικά εκχυλίσματα και βιοπεπτίδια. Βοηθάει στη μείωση των βαθιών ρυτίδων, των μαύρων κύκλων και των σακούλων/ πρηξίματος. </a:t>
            </a:r>
            <a:endParaRPr lang="en-US"/>
          </a:p>
          <a:p>
            <a:endParaRPr lang="el-GR" b="1"/>
          </a:p>
          <a:p>
            <a:r>
              <a:rPr lang="en-US" b="1"/>
              <a:t>Eye contour cream</a:t>
            </a:r>
            <a:r>
              <a:rPr lang="el-GR"/>
              <a:t>: Πολύ δραστική κρέμα με συστατικά: εκχύλισμα ρίζας </a:t>
            </a:r>
            <a:r>
              <a:rPr lang="en-US"/>
              <a:t>scutellaria baicalensis</a:t>
            </a:r>
            <a:r>
              <a:rPr lang="el-GR"/>
              <a:t>, βοτανικά εκχυλίσματα, φυτικούς αυξητικούς παράγοντες, ακετυλο εξαπεπτίδιο-8, τριπεπτίδιο χαλκού-1.Βοηθάει στη μείωση των ρυτίδων έκφρασης και γήρανσης στο πόδι της χήνας, ξεπρήζει κάτω βλέφαρο, ελαχιστοποιεί τους μαύρους κύκλους.  </a:t>
            </a:r>
            <a:endParaRPr lang="en-US"/>
          </a:p>
          <a:p>
            <a:endParaRPr lang="el-GR"/>
          </a:p>
          <a:p>
            <a:r>
              <a:rPr lang="el-GR"/>
              <a:t> </a:t>
            </a:r>
            <a:r>
              <a:rPr lang="en-US" b="1"/>
              <a:t>Eye peptide gel patch</a:t>
            </a:r>
            <a:r>
              <a:rPr lang="el-GR"/>
              <a:t>:  Εμποτισμένα φύλλα πεπτιδίων-καταπράυνση και ενυδάτωση μετά τη θεραπεία. </a:t>
            </a:r>
            <a:endParaRPr lang="en-US"/>
          </a:p>
          <a:p>
            <a:r>
              <a:rPr lang="el-GR"/>
              <a:t>     </a:t>
            </a:r>
            <a:endParaRPr lang="en-US"/>
          </a:p>
          <a:p>
            <a:endParaRPr lang="en-US"/>
          </a:p>
        </p:txBody>
      </p:sp>
      <p:sp>
        <p:nvSpPr>
          <p:cNvPr id="1039" name="TextBox 15"/>
          <p:cNvSpPr txBox="1">
            <a:spLocks noChangeArrowheads="1"/>
          </p:cNvSpPr>
          <p:nvPr/>
        </p:nvSpPr>
        <p:spPr bwMode="auto">
          <a:xfrm>
            <a:off x="0" y="1524000"/>
            <a:ext cx="4267200" cy="420688"/>
          </a:xfrm>
          <a:prstGeom prst="rect">
            <a:avLst/>
          </a:prstGeom>
          <a:noFill/>
          <a:ln w="9525">
            <a:noFill/>
            <a:miter lim="800000"/>
            <a:headEnd/>
            <a:tailEnd/>
          </a:ln>
        </p:spPr>
        <p:txBody>
          <a:bodyPr>
            <a:spAutoFit/>
          </a:bodyPr>
          <a:lstStyle/>
          <a:p>
            <a:r>
              <a:rPr lang="en-US" sz="3200">
                <a:latin typeface="Calibri" pitchFamily="34" charset="0"/>
              </a:rPr>
              <a:t>                  </a:t>
            </a:r>
            <a:r>
              <a:rPr lang="en-US" sz="3200" b="1">
                <a:latin typeface="Calibri" pitchFamily="34" charset="0"/>
              </a:rPr>
              <a:t>EYE CELL KIT</a:t>
            </a:r>
            <a:endParaRPr lang="el-GR" sz="3200" b="1">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28675"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28676"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28677"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28678"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28679"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28680"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28681" name="Date Placeholder 23"/>
          <p:cNvSpPr>
            <a:spLocks noGrp="1"/>
          </p:cNvSpPr>
          <p:nvPr>
            <p:ph type="dt" sz="quarter" idx="10"/>
          </p:nvPr>
        </p:nvSpPr>
        <p:spPr>
          <a:xfrm>
            <a:off x="76200" y="6553200"/>
            <a:ext cx="2120900" cy="476250"/>
          </a:xfrm>
          <a:noFill/>
        </p:spPr>
        <p:txBody>
          <a:bodyPr/>
          <a:lstStyle/>
          <a:p>
            <a:fld id="{45B24CC5-5536-47F2-BFF3-EF0DC9DE239D}" type="datetime1">
              <a:rPr lang="el-GR" sz="1000" smtClean="0">
                <a:latin typeface="Arial" charset="0"/>
                <a:cs typeface="Arial" charset="0"/>
              </a:rPr>
              <a:pPr/>
              <a:t>2/2/2017</a:t>
            </a:fld>
            <a:endParaRPr lang="en-US" sz="1000" smtClean="0">
              <a:latin typeface="Arial" charset="0"/>
              <a:cs typeface="Arial" charset="0"/>
            </a:endParaRPr>
          </a:p>
        </p:txBody>
      </p:sp>
      <p:pic>
        <p:nvPicPr>
          <p:cNvPr id="28682"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28683" name="TextBox 14"/>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28684" name="TextBox 15"/>
          <p:cNvSpPr txBox="1">
            <a:spLocks noChangeArrowheads="1"/>
          </p:cNvSpPr>
          <p:nvPr/>
        </p:nvSpPr>
        <p:spPr bwMode="auto">
          <a:xfrm>
            <a:off x="152400" y="2184400"/>
            <a:ext cx="9601200" cy="1016000"/>
          </a:xfrm>
          <a:prstGeom prst="rect">
            <a:avLst/>
          </a:prstGeom>
          <a:noFill/>
          <a:ln w="9525">
            <a:noFill/>
            <a:miter lim="800000"/>
            <a:headEnd/>
            <a:tailEnd/>
          </a:ln>
        </p:spPr>
        <p:txBody>
          <a:bodyPr>
            <a:spAutoFit/>
          </a:bodyPr>
          <a:lstStyle/>
          <a:p>
            <a:endParaRPr lang="en-US"/>
          </a:p>
          <a:p>
            <a:r>
              <a:rPr lang="el-GR"/>
              <a:t>Σύστημα θεραπείας τριχωτου κεφαλής. Συνδυάζει τη δράση του </a:t>
            </a:r>
            <a:r>
              <a:rPr lang="en-US"/>
              <a:t>GENOSYS roller </a:t>
            </a:r>
            <a:r>
              <a:rPr lang="el-GR"/>
              <a:t>με συνθέσεις υλικών που αναπτύχθηκαν στο κέντρο Βιοτεχνολογίας του Εθνικού πανεπιστημίου της Σεούλ. </a:t>
            </a:r>
            <a:endParaRPr lang="en-US"/>
          </a:p>
          <a:p>
            <a:endParaRPr lang="el-GR" b="1" u="sng"/>
          </a:p>
          <a:p>
            <a:endParaRPr lang="en-US"/>
          </a:p>
        </p:txBody>
      </p:sp>
      <p:pic>
        <p:nvPicPr>
          <p:cNvPr id="28685" name="Picture 16" descr="http://managemysite.info/resources/5/hr3%20matrix.jpg"/>
          <p:cNvPicPr>
            <a:picLocks noChangeAspect="1" noChangeArrowheads="1"/>
          </p:cNvPicPr>
          <p:nvPr/>
        </p:nvPicPr>
        <p:blipFill>
          <a:blip r:embed="rId4" cstate="print"/>
          <a:srcRect/>
          <a:stretch>
            <a:fillRect/>
          </a:stretch>
        </p:blipFill>
        <p:spPr bwMode="auto">
          <a:xfrm>
            <a:off x="-457200" y="3276600"/>
            <a:ext cx="6477000" cy="3225800"/>
          </a:xfrm>
          <a:prstGeom prst="rect">
            <a:avLst/>
          </a:prstGeom>
          <a:noFill/>
          <a:ln w="9525">
            <a:noFill/>
            <a:miter lim="800000"/>
            <a:headEnd/>
            <a:tailEnd/>
          </a:ln>
        </p:spPr>
      </p:pic>
      <p:sp>
        <p:nvSpPr>
          <p:cNvPr id="28686" name="TextBox 14"/>
          <p:cNvSpPr txBox="1">
            <a:spLocks noChangeArrowheads="1"/>
          </p:cNvSpPr>
          <p:nvPr/>
        </p:nvSpPr>
        <p:spPr bwMode="auto">
          <a:xfrm>
            <a:off x="5638800" y="2973388"/>
            <a:ext cx="3886200" cy="3046412"/>
          </a:xfrm>
          <a:prstGeom prst="rect">
            <a:avLst/>
          </a:prstGeom>
          <a:noFill/>
          <a:ln w="9525">
            <a:noFill/>
            <a:miter lim="800000"/>
            <a:headEnd/>
            <a:tailEnd/>
          </a:ln>
        </p:spPr>
        <p:txBody>
          <a:bodyPr>
            <a:spAutoFit/>
          </a:bodyPr>
          <a:lstStyle/>
          <a:p>
            <a:r>
              <a:rPr lang="el-GR" b="1" u="sng"/>
              <a:t>Το κιτ περιλαμβάνει:</a:t>
            </a:r>
            <a:endParaRPr lang="en-US" b="1" u="sng"/>
          </a:p>
          <a:p>
            <a:endParaRPr lang="en-US"/>
          </a:p>
          <a:p>
            <a:r>
              <a:rPr lang="en-US" b="1"/>
              <a:t>CLINICAL SCALP PEELING</a:t>
            </a:r>
            <a:r>
              <a:rPr lang="el-GR"/>
              <a:t> (100</a:t>
            </a:r>
            <a:r>
              <a:rPr lang="en-US"/>
              <a:t>ml</a:t>
            </a:r>
            <a:r>
              <a:rPr lang="el-GR"/>
              <a:t>): καθαρίζει το δέρμα του τριχωτού πριν τη θεραπεία. Εφαρμόζεται με βατονέτα. Αφαιρεί την κερατίνη, σμήγμα, βρωμιά. Συστατικά: </a:t>
            </a:r>
            <a:r>
              <a:rPr lang="en-US"/>
              <a:t>Sophora Japonica Flower Extract</a:t>
            </a:r>
            <a:r>
              <a:rPr lang="el-GR"/>
              <a:t>, Σαλικυλικό οξύ, Μενθόλη, </a:t>
            </a:r>
            <a:r>
              <a:rPr lang="en-US"/>
              <a:t>Camelia Sinensis Leaf Extract</a:t>
            </a:r>
          </a:p>
          <a:p>
            <a:endParaRPr lang="en-US"/>
          </a:p>
          <a:p>
            <a:r>
              <a:rPr lang="en-US" b="1"/>
              <a:t>CLINICAL HAIR SOLUTION</a:t>
            </a:r>
            <a:r>
              <a:rPr lang="en-US"/>
              <a:t> (5ml X 8vials): </a:t>
            </a:r>
            <a:r>
              <a:rPr lang="el-GR"/>
              <a:t>Συστατικά</a:t>
            </a:r>
            <a:r>
              <a:rPr lang="en-US"/>
              <a:t>: Sophora Japonica Extract, Punica Granatum Fruit Extract, Hexapeptide-33, Copper Tripeptide-1. </a:t>
            </a:r>
          </a:p>
          <a:p>
            <a:endParaRPr lang="el-GR" b="1"/>
          </a:p>
          <a:p>
            <a:r>
              <a:rPr lang="en-US" b="1"/>
              <a:t>GENOSYS STAMP</a:t>
            </a:r>
            <a:endParaRPr lang="en-US"/>
          </a:p>
          <a:p>
            <a:endParaRPr lang="el-GR"/>
          </a:p>
        </p:txBody>
      </p:sp>
      <p:sp>
        <p:nvSpPr>
          <p:cNvPr id="28687" name="TextBox 15"/>
          <p:cNvSpPr txBox="1">
            <a:spLocks noChangeArrowheads="1"/>
          </p:cNvSpPr>
          <p:nvPr/>
        </p:nvSpPr>
        <p:spPr bwMode="auto">
          <a:xfrm>
            <a:off x="228600" y="1798638"/>
            <a:ext cx="3200400" cy="563562"/>
          </a:xfrm>
          <a:prstGeom prst="rect">
            <a:avLst/>
          </a:prstGeom>
          <a:noFill/>
          <a:ln w="9525">
            <a:noFill/>
            <a:miter lim="800000"/>
            <a:headEnd/>
            <a:tailEnd/>
          </a:ln>
        </p:spPr>
        <p:txBody>
          <a:bodyPr>
            <a:spAutoFit/>
          </a:bodyPr>
          <a:lstStyle/>
          <a:p>
            <a:r>
              <a:rPr lang="en-US" sz="2800" b="1">
                <a:latin typeface="Calibri" pitchFamily="34" charset="0"/>
              </a:rPr>
              <a:t>HAIR</a:t>
            </a:r>
            <a:r>
              <a:rPr lang="el-GR" sz="2800" b="1">
                <a:latin typeface="Calibri" pitchFamily="34" charset="0"/>
              </a:rPr>
              <a:t> 3 </a:t>
            </a:r>
            <a:r>
              <a:rPr lang="en-US" sz="2800" b="1">
                <a:latin typeface="Calibri" pitchFamily="34" charset="0"/>
              </a:rPr>
              <a:t>MATRIX</a:t>
            </a:r>
            <a:endParaRPr lang="el-GR" sz="2800" b="1">
              <a:latin typeface="Calibri" pitchFamily="34" charset="0"/>
            </a:endParaRPr>
          </a:p>
          <a:p>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r>
              <a:rPr lang="en-US" sz="25000" b="1" spc="600" baseline="-25000" dirty="0">
                <a:solidFill>
                  <a:schemeClr val="bg1">
                    <a:lumMod val="95000"/>
                  </a:schemeClr>
                </a:solidFill>
                <a:latin typeface="+mj-lt"/>
              </a:rPr>
              <a:t>0</a:t>
            </a:r>
            <a:fld id="{D1B4BDFC-B766-48CF-85BA-94D0BD5F60E8}" type="slidenum">
              <a:rPr lang="en-US" sz="25000" b="1" spc="600" baseline="-25000">
                <a:solidFill>
                  <a:schemeClr val="bg1">
                    <a:lumMod val="95000"/>
                  </a:schemeClr>
                </a:solidFill>
                <a:latin typeface="+mj-lt"/>
              </a:rPr>
              <a:pPr algn="l">
                <a:spcBef>
                  <a:spcPct val="50000"/>
                </a:spcBef>
                <a:defRPr/>
              </a:pPr>
              <a:t>28</a:t>
            </a:fld>
            <a:endParaRPr lang="en-US" sz="25000" b="1" spc="600" baseline="-25000" dirty="0">
              <a:solidFill>
                <a:schemeClr val="bg1">
                  <a:lumMod val="95000"/>
                </a:schemeClr>
              </a:solidFill>
              <a:latin typeface="+mj-lt"/>
            </a:endParaRPr>
          </a:p>
        </p:txBody>
      </p:sp>
      <p:sp>
        <p:nvSpPr>
          <p:cNvPr id="29699"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29700"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29701"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29702"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29703"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29704"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29705"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29706" name="Date Placeholder 23"/>
          <p:cNvSpPr>
            <a:spLocks noGrp="1"/>
          </p:cNvSpPr>
          <p:nvPr>
            <p:ph type="dt" sz="quarter" idx="10"/>
          </p:nvPr>
        </p:nvSpPr>
        <p:spPr>
          <a:xfrm>
            <a:off x="76200" y="6553200"/>
            <a:ext cx="2120900" cy="476250"/>
          </a:xfrm>
          <a:noFill/>
        </p:spPr>
        <p:txBody>
          <a:bodyPr/>
          <a:lstStyle/>
          <a:p>
            <a:fld id="{3099E9B0-9581-49F4-A1DC-7174F08D3FD1}"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29707"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29708"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F0B2DB79-EE33-4491-B68D-5C4193693EC5}" type="datetime1">
              <a:rPr lang="el-GR" sz="1000" baseline="0">
                <a:latin typeface="CF Helvetica-Bold" pitchFamily="50" charset="0"/>
              </a:rPr>
              <a:pPr/>
              <a:t>2/2/2017</a:t>
            </a:fld>
            <a:endParaRPr lang="en-US" sz="1000" baseline="0">
              <a:latin typeface="CF Helvetica-Bold" pitchFamily="50" charset="0"/>
            </a:endParaRPr>
          </a:p>
        </p:txBody>
      </p:sp>
      <p:pic>
        <p:nvPicPr>
          <p:cNvPr id="29709"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29710"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29711" name="TextBox 18"/>
          <p:cNvSpPr txBox="1">
            <a:spLocks noChangeArrowheads="1"/>
          </p:cNvSpPr>
          <p:nvPr/>
        </p:nvSpPr>
        <p:spPr bwMode="auto">
          <a:xfrm>
            <a:off x="304800" y="1447800"/>
            <a:ext cx="7162800" cy="1057275"/>
          </a:xfrm>
          <a:prstGeom prst="rect">
            <a:avLst/>
          </a:prstGeom>
          <a:noFill/>
          <a:ln w="9525">
            <a:noFill/>
            <a:miter lim="800000"/>
            <a:headEnd/>
            <a:tailEnd/>
          </a:ln>
        </p:spPr>
        <p:txBody>
          <a:bodyPr>
            <a:spAutoFit/>
          </a:bodyPr>
          <a:lstStyle/>
          <a:p>
            <a:pPr algn="just"/>
            <a:r>
              <a:rPr lang="en-US" sz="2800" b="1">
                <a:latin typeface="Calibri" pitchFamily="34" charset="0"/>
              </a:rPr>
              <a:t>SNOWCELL BRIGHTENING SNOW PEEL KIT</a:t>
            </a:r>
            <a:r>
              <a:rPr lang="el-GR" sz="2800" b="1">
                <a:latin typeface="Calibri" pitchFamily="34" charset="0"/>
              </a:rPr>
              <a:t> </a:t>
            </a:r>
            <a:endParaRPr lang="en-US" sz="2800" b="1">
              <a:latin typeface="Calibri" pitchFamily="34" charset="0"/>
            </a:endParaRPr>
          </a:p>
          <a:p>
            <a:pPr algn="just"/>
            <a:endParaRPr lang="en-US" sz="2400">
              <a:latin typeface="Calibri" pitchFamily="34" charset="0"/>
            </a:endParaRPr>
          </a:p>
          <a:p>
            <a:pPr algn="just"/>
            <a:r>
              <a:rPr lang="el-GR" sz="2400">
                <a:latin typeface="Calibri" pitchFamily="34" charset="0"/>
              </a:rPr>
              <a:t>Σύστημα ελέγχου μελανίνης  (για υπερμελαγχρωματικά δέρματα)</a:t>
            </a:r>
            <a:endParaRPr lang="en-US" sz="2400">
              <a:latin typeface="Calibri" pitchFamily="34" charset="0"/>
            </a:endParaRPr>
          </a:p>
          <a:p>
            <a:pPr algn="just"/>
            <a:endParaRPr lang="en-US"/>
          </a:p>
        </p:txBody>
      </p:sp>
      <p:pic>
        <p:nvPicPr>
          <p:cNvPr id="29712" name="Picture 18" descr="http://www.makemeheal.com/images/products/estore/10013/genosys-professional-skin-lightening-whitening-kit.jpg"/>
          <p:cNvPicPr>
            <a:picLocks noChangeAspect="1" noChangeArrowheads="1"/>
          </p:cNvPicPr>
          <p:nvPr/>
        </p:nvPicPr>
        <p:blipFill>
          <a:blip r:embed="rId4" cstate="print"/>
          <a:srcRect/>
          <a:stretch>
            <a:fillRect/>
          </a:stretch>
        </p:blipFill>
        <p:spPr bwMode="auto">
          <a:xfrm>
            <a:off x="457200" y="2514600"/>
            <a:ext cx="3962400" cy="3683000"/>
          </a:xfrm>
          <a:prstGeom prst="rect">
            <a:avLst/>
          </a:prstGeom>
          <a:noFill/>
          <a:ln w="9525">
            <a:noFill/>
            <a:miter lim="800000"/>
            <a:headEnd/>
            <a:tailEnd/>
          </a:ln>
        </p:spPr>
      </p:pic>
      <p:sp>
        <p:nvSpPr>
          <p:cNvPr id="29713" name="TextBox 16"/>
          <p:cNvSpPr txBox="1">
            <a:spLocks noChangeArrowheads="1"/>
          </p:cNvSpPr>
          <p:nvPr/>
        </p:nvSpPr>
        <p:spPr bwMode="auto">
          <a:xfrm>
            <a:off x="5029200" y="2895600"/>
            <a:ext cx="4419600" cy="2185988"/>
          </a:xfrm>
          <a:prstGeom prst="rect">
            <a:avLst/>
          </a:prstGeom>
          <a:noFill/>
          <a:ln w="9525">
            <a:noFill/>
            <a:miter lim="800000"/>
            <a:headEnd/>
            <a:tailEnd/>
          </a:ln>
        </p:spPr>
        <p:txBody>
          <a:bodyPr>
            <a:spAutoFit/>
          </a:bodyPr>
          <a:lstStyle/>
          <a:p>
            <a:pPr algn="just"/>
            <a:r>
              <a:rPr lang="en-US" sz="2400">
                <a:latin typeface="Calibri" pitchFamily="34" charset="0"/>
              </a:rPr>
              <a:t>E</a:t>
            </a:r>
            <a:r>
              <a:rPr lang="el-GR" sz="2400">
                <a:latin typeface="Calibri" pitchFamily="34" charset="0"/>
              </a:rPr>
              <a:t>παγγελματικό σύστημα </a:t>
            </a:r>
            <a:r>
              <a:rPr lang="en-US" sz="2400">
                <a:latin typeface="Calibri" pitchFamily="34" charset="0"/>
              </a:rPr>
              <a:t>peeling </a:t>
            </a:r>
            <a:r>
              <a:rPr lang="el-GR" sz="2400">
                <a:latin typeface="Calibri" pitchFamily="34" charset="0"/>
              </a:rPr>
              <a:t>που βοηθάει στη λάμψη και την ομαλοποίηση του δερματικού τόνου.  </a:t>
            </a:r>
            <a:endParaRPr lang="en-US" sz="2400">
              <a:latin typeface="Calibri" pitchFamily="34" charset="0"/>
            </a:endParaRPr>
          </a:p>
          <a:p>
            <a:pPr algn="just"/>
            <a:endParaRPr lang="en-US" sz="2400" b="1">
              <a:latin typeface="Calibri" pitchFamily="34" charset="0"/>
            </a:endParaRPr>
          </a:p>
          <a:p>
            <a:pPr algn="just"/>
            <a:r>
              <a:rPr lang="el-GR" sz="2400" b="1">
                <a:latin typeface="Calibri" pitchFamily="34" charset="0"/>
              </a:rPr>
              <a:t>Το κιτ περιέχει</a:t>
            </a:r>
            <a:r>
              <a:rPr lang="en-US" sz="2400">
                <a:latin typeface="Calibri" pitchFamily="34" charset="0"/>
              </a:rPr>
              <a:t>: Whitening Snow Peel Activator 40ml / Whitening Regenerative Solution (35ml) / Enzyme powder (2,2 gr X 4pieces)</a:t>
            </a:r>
          </a:p>
          <a:p>
            <a:endParaRPr lang="en-US"/>
          </a:p>
          <a:p>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30723"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30724"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30725"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30726"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30727"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30728"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30729" name="Date Placeholder 23"/>
          <p:cNvSpPr>
            <a:spLocks noGrp="1"/>
          </p:cNvSpPr>
          <p:nvPr>
            <p:ph type="dt" sz="quarter" idx="10"/>
          </p:nvPr>
        </p:nvSpPr>
        <p:spPr>
          <a:xfrm>
            <a:off x="76200" y="6553200"/>
            <a:ext cx="2120900" cy="476250"/>
          </a:xfrm>
          <a:noFill/>
        </p:spPr>
        <p:txBody>
          <a:bodyPr/>
          <a:lstStyle/>
          <a:p>
            <a:fld id="{422D171F-A8C4-4AEF-B2A3-E4E580DA9B84}"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30730"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30731"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6458AA53-01B6-478F-ACD3-7A68012903E3}" type="datetime1">
              <a:rPr lang="el-GR" sz="1000" baseline="0">
                <a:latin typeface="CF Helvetica-Bold" pitchFamily="50" charset="0"/>
              </a:rPr>
              <a:pPr/>
              <a:t>2/2/2017</a:t>
            </a:fld>
            <a:endParaRPr lang="en-US" sz="1000" baseline="0">
              <a:latin typeface="CF Helvetica-Bold" pitchFamily="50" charset="0"/>
            </a:endParaRPr>
          </a:p>
        </p:txBody>
      </p:sp>
      <p:pic>
        <p:nvPicPr>
          <p:cNvPr id="30732"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30733"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30734" name="TextBox 18"/>
          <p:cNvSpPr txBox="1">
            <a:spLocks noChangeArrowheads="1"/>
          </p:cNvSpPr>
          <p:nvPr/>
        </p:nvSpPr>
        <p:spPr bwMode="auto">
          <a:xfrm>
            <a:off x="5334000" y="2667000"/>
            <a:ext cx="7772400" cy="420688"/>
          </a:xfrm>
          <a:prstGeom prst="rect">
            <a:avLst/>
          </a:prstGeom>
          <a:noFill/>
          <a:ln w="9525">
            <a:noFill/>
            <a:miter lim="800000"/>
            <a:headEnd/>
            <a:tailEnd/>
          </a:ln>
        </p:spPr>
        <p:txBody>
          <a:bodyPr>
            <a:spAutoFit/>
          </a:bodyPr>
          <a:lstStyle/>
          <a:p>
            <a:r>
              <a:rPr lang="en-US" sz="3200" b="1">
                <a:latin typeface="Calibri" pitchFamily="34" charset="0"/>
              </a:rPr>
              <a:t>NDCell Anti-Wrinkle Serum </a:t>
            </a:r>
            <a:endParaRPr lang="el-GR" sz="3200">
              <a:latin typeface="Calibri" pitchFamily="34" charset="0"/>
            </a:endParaRPr>
          </a:p>
        </p:txBody>
      </p:sp>
      <p:pic>
        <p:nvPicPr>
          <p:cNvPr id="30735" name="Picture 6" descr="C:\DTSMG\디자인팀\기팀장님\넥&amp;튼살\제품 이미지\ndcell_neck _decollete_wrinkle_cream_kit.jpg"/>
          <p:cNvPicPr>
            <a:picLocks noChangeAspect="1" noChangeArrowheads="1"/>
          </p:cNvPicPr>
          <p:nvPr/>
        </p:nvPicPr>
        <p:blipFill>
          <a:blip r:embed="rId4" cstate="print"/>
          <a:srcRect l="7359" t="5208" r="8195" b="7291"/>
          <a:stretch>
            <a:fillRect/>
          </a:stretch>
        </p:blipFill>
        <p:spPr bwMode="auto">
          <a:xfrm>
            <a:off x="304800" y="1676400"/>
            <a:ext cx="4953000" cy="4121150"/>
          </a:xfrm>
          <a:prstGeom prst="rect">
            <a:avLst/>
          </a:prstGeom>
          <a:noFill/>
          <a:ln w="9525">
            <a:noFill/>
            <a:miter lim="800000"/>
            <a:headEnd/>
            <a:tailEnd/>
          </a:ln>
        </p:spPr>
      </p:pic>
      <p:sp>
        <p:nvSpPr>
          <p:cNvPr id="30736" name="TextBox 16"/>
          <p:cNvSpPr txBox="1">
            <a:spLocks noChangeArrowheads="1"/>
          </p:cNvSpPr>
          <p:nvPr/>
        </p:nvSpPr>
        <p:spPr bwMode="auto">
          <a:xfrm>
            <a:off x="5334000" y="3819525"/>
            <a:ext cx="4572000" cy="2124075"/>
          </a:xfrm>
          <a:prstGeom prst="rect">
            <a:avLst/>
          </a:prstGeom>
          <a:noFill/>
          <a:ln w="9525">
            <a:noFill/>
            <a:miter lim="800000"/>
            <a:headEnd/>
            <a:tailEnd/>
          </a:ln>
        </p:spPr>
        <p:txBody>
          <a:bodyPr>
            <a:spAutoFit/>
          </a:bodyPr>
          <a:lstStyle/>
          <a:p>
            <a:r>
              <a:rPr lang="el-GR"/>
              <a:t>Εξειδικευμένος ορός για την θεραπεία του λαιμού και του ντεκολτέ</a:t>
            </a:r>
            <a:endParaRPr lang="en-US"/>
          </a:p>
          <a:p>
            <a:r>
              <a:rPr lang="en-US"/>
              <a:t>Ενυδάτωση </a:t>
            </a:r>
            <a:r>
              <a:rPr lang="el-GR"/>
              <a:t>.</a:t>
            </a:r>
            <a:r>
              <a:rPr lang="el-GR" baseline="0"/>
              <a:t> </a:t>
            </a:r>
            <a:r>
              <a:rPr lang="el-GR"/>
              <a:t>Μείωση λεπτών γραμμών και ρυτίδων στο λαιμό και ντεκολτέ.</a:t>
            </a:r>
            <a:r>
              <a:rPr lang="el-GR" baseline="0"/>
              <a:t> </a:t>
            </a:r>
            <a:endParaRPr lang="en-US" baseline="0"/>
          </a:p>
          <a:p>
            <a:r>
              <a:rPr lang="el-GR"/>
              <a:t>Σύσφιξη και ανόρθωση λαιμού και ντεκολτέ.</a:t>
            </a:r>
            <a:r>
              <a:rPr lang="el-GR" baseline="0"/>
              <a:t> </a:t>
            </a:r>
            <a:endParaRPr lang="en-US" baseline="0"/>
          </a:p>
          <a:p>
            <a:endParaRPr lang="en-US" baseline="0"/>
          </a:p>
          <a:p>
            <a:r>
              <a:rPr lang="el-GR"/>
              <a:t>Αποχρωματισμό δυσχρωμιών στην περιοχή του ντεκολτέ	</a:t>
            </a:r>
            <a:endParaRPr lang="en-US"/>
          </a:p>
          <a:p>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r>
              <a:rPr lang="en-US" sz="25000" b="1" spc="600" baseline="-25000" dirty="0">
                <a:solidFill>
                  <a:schemeClr val="bg1">
                    <a:lumMod val="95000"/>
                  </a:schemeClr>
                </a:solidFill>
                <a:latin typeface="+mj-lt"/>
              </a:rPr>
              <a:t>0</a:t>
            </a:r>
            <a:fld id="{8A52B8C5-1ECE-44AC-8D5D-8F59B990433B}" type="slidenum">
              <a:rPr lang="en-US" sz="25000" b="1" spc="600" baseline="-25000">
                <a:solidFill>
                  <a:schemeClr val="bg1">
                    <a:lumMod val="95000"/>
                  </a:schemeClr>
                </a:solidFill>
                <a:latin typeface="+mj-lt"/>
              </a:rPr>
              <a:pPr algn="l">
                <a:spcBef>
                  <a:spcPct val="50000"/>
                </a:spcBef>
                <a:defRPr/>
              </a:pPr>
              <a:t>3</a:t>
            </a:fld>
            <a:endParaRPr lang="en-US" sz="25000" b="1" spc="600" baseline="-25000" dirty="0">
              <a:solidFill>
                <a:schemeClr val="bg1">
                  <a:lumMod val="95000"/>
                </a:schemeClr>
              </a:solidFill>
              <a:latin typeface="+mj-lt"/>
            </a:endParaRPr>
          </a:p>
        </p:txBody>
      </p:sp>
      <p:sp>
        <p:nvSpPr>
          <p:cNvPr id="5123"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5124"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5125"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5126"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5127"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5128"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5129"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5130" name="Date Placeholder 23"/>
          <p:cNvSpPr>
            <a:spLocks noGrp="1"/>
          </p:cNvSpPr>
          <p:nvPr>
            <p:ph type="dt" sz="quarter" idx="10"/>
          </p:nvPr>
        </p:nvSpPr>
        <p:spPr>
          <a:xfrm>
            <a:off x="76200" y="6553200"/>
            <a:ext cx="2120900" cy="476250"/>
          </a:xfrm>
          <a:noFill/>
        </p:spPr>
        <p:txBody>
          <a:bodyPr/>
          <a:lstStyle/>
          <a:p>
            <a:fld id="{87B30199-EF7F-4D44-9674-5800E8D338E6}"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5131"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5132"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C1910662-33DF-44A3-BF87-234C64E776B2}" type="datetime1">
              <a:rPr lang="el-GR" sz="1000" baseline="0">
                <a:latin typeface="CF Helvetica-Bold" pitchFamily="50" charset="0"/>
              </a:rPr>
              <a:pPr/>
              <a:t>2/2/2017</a:t>
            </a:fld>
            <a:endParaRPr lang="en-US" sz="1000" baseline="0">
              <a:latin typeface="CF Helvetica-Bold" pitchFamily="50" charset="0"/>
            </a:endParaRPr>
          </a:p>
        </p:txBody>
      </p:sp>
      <p:pic>
        <p:nvPicPr>
          <p:cNvPr id="5133"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5134"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5135" name="TextBox 18"/>
          <p:cNvSpPr txBox="1">
            <a:spLocks noChangeArrowheads="1"/>
          </p:cNvSpPr>
          <p:nvPr/>
        </p:nvSpPr>
        <p:spPr bwMode="auto">
          <a:xfrm>
            <a:off x="1371600" y="1322388"/>
            <a:ext cx="6629400" cy="4278312"/>
          </a:xfrm>
          <a:prstGeom prst="rect">
            <a:avLst/>
          </a:prstGeom>
          <a:noFill/>
          <a:ln w="9525">
            <a:noFill/>
            <a:miter lim="800000"/>
            <a:headEnd/>
            <a:tailEnd/>
          </a:ln>
        </p:spPr>
        <p:txBody>
          <a:bodyPr>
            <a:spAutoFit/>
          </a:bodyPr>
          <a:lstStyle/>
          <a:p>
            <a:pPr algn="just"/>
            <a:r>
              <a:rPr lang="el-GR"/>
              <a:t/>
            </a:r>
            <a:br>
              <a:rPr lang="el-GR"/>
            </a:br>
            <a:endParaRPr lang="el-GR"/>
          </a:p>
          <a:p>
            <a:pPr algn="just"/>
            <a:endParaRPr lang="el-GR" sz="2400"/>
          </a:p>
          <a:p>
            <a:pPr algn="just"/>
            <a:endParaRPr lang="el-GR" sz="2400"/>
          </a:p>
          <a:p>
            <a:pPr algn="just"/>
            <a:r>
              <a:rPr lang="el-GR" sz="2400"/>
              <a:t>Η πρόοδος στην επιστήμη της </a:t>
            </a:r>
            <a:r>
              <a:rPr lang="el-GR" sz="2400" b="1"/>
              <a:t>μοριακής βιολογίας  </a:t>
            </a:r>
            <a:r>
              <a:rPr lang="el-GR" sz="2400"/>
              <a:t>έχει προσφέρει ένα ευρύ φάσμα</a:t>
            </a:r>
            <a:r>
              <a:rPr lang="el-GR" sz="2400" baseline="0"/>
              <a:t> </a:t>
            </a:r>
            <a:r>
              <a:rPr lang="el-GR" sz="2400"/>
              <a:t>φαρμάκων τα οποία βασίζονται σε </a:t>
            </a:r>
            <a:r>
              <a:rPr lang="el-GR" sz="2400" b="1"/>
              <a:t>πρωτείνες και πεπτίδια</a:t>
            </a:r>
            <a:r>
              <a:rPr lang="el-GR" sz="2400"/>
              <a:t> και τα οποία είναι</a:t>
            </a:r>
            <a:r>
              <a:rPr lang="el-GR" sz="2400" baseline="0"/>
              <a:t> </a:t>
            </a:r>
            <a:r>
              <a:rPr lang="el-GR" sz="2400"/>
              <a:t>ακατάλληλα για στοματική χορήγηση, λόγω του υψηλού βαθμού μεταβολισμού τους. </a:t>
            </a:r>
            <a:r>
              <a:rPr lang="el-GR" sz="2400" baseline="0"/>
              <a:t> </a:t>
            </a:r>
            <a:endParaRPr lang="el-GR" sz="2400"/>
          </a:p>
          <a:p>
            <a:pPr algn="just"/>
            <a:endParaRPr lang="el-GR" sz="2400"/>
          </a:p>
          <a:p>
            <a:pPr algn="just"/>
            <a:r>
              <a:rPr lang="el-GR" sz="2400"/>
              <a:t>Η</a:t>
            </a:r>
            <a:r>
              <a:rPr lang="el-GR" sz="2400" baseline="0"/>
              <a:t> </a:t>
            </a:r>
            <a:r>
              <a:rPr lang="el-GR" sz="2400"/>
              <a:t>παρεντερική διανομή θα ήταν η  προφανής εναλλακτική</a:t>
            </a:r>
            <a:r>
              <a:rPr lang="el-GR" sz="2400" baseline="0"/>
              <a:t> </a:t>
            </a:r>
            <a:r>
              <a:rPr lang="el-GR" sz="2400"/>
              <a:t> εντούτοις δεν αποτελεί τη</a:t>
            </a:r>
            <a:r>
              <a:rPr lang="el-GR" sz="2400" baseline="0"/>
              <a:t> </a:t>
            </a:r>
            <a:r>
              <a:rPr lang="el-GR" sz="2400"/>
              <a:t>σωστή επιλογή για την επιτυχή ανάπτυξη εμπορικών σκευασμάτων.</a:t>
            </a:r>
            <a:r>
              <a:rPr lang="el-GR" sz="2400" baseline="0"/>
              <a:t> </a:t>
            </a:r>
            <a:r>
              <a:rPr lang="el-GR" sz="2400"/>
              <a:t> </a:t>
            </a:r>
            <a:r>
              <a:rPr lang="el-GR" sz="2400" baseline="0"/>
              <a:t> </a:t>
            </a:r>
          </a:p>
          <a:p>
            <a:pPr algn="just"/>
            <a:endParaRPr lang="el-GR" sz="2400" baseline="0"/>
          </a:p>
          <a:p>
            <a:pPr algn="just"/>
            <a:endParaRPr lang="el-GR"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C:\DTSMG\디자인팀\기팀장님\넥&amp;튼살\제품 이미지\ndcell_neck _decollete_wrinkle_cream_kit.jpg"/>
          <p:cNvPicPr>
            <a:picLocks noChangeAspect="1" noChangeArrowheads="1"/>
          </p:cNvPicPr>
          <p:nvPr/>
        </p:nvPicPr>
        <p:blipFill>
          <a:blip r:embed="rId3" cstate="print"/>
          <a:srcRect l="7359" t="5208" r="8195" b="7291"/>
          <a:stretch>
            <a:fillRect/>
          </a:stretch>
        </p:blipFill>
        <p:spPr bwMode="auto">
          <a:xfrm>
            <a:off x="8153400" y="5105400"/>
            <a:ext cx="1739900" cy="1447800"/>
          </a:xfrm>
          <a:prstGeom prst="rect">
            <a:avLst/>
          </a:prstGeom>
          <a:noFill/>
          <a:ln w="9525">
            <a:noFill/>
            <a:miter lim="800000"/>
            <a:headEnd/>
            <a:tailEnd/>
          </a:ln>
        </p:spPr>
      </p:pic>
      <p:sp>
        <p:nvSpPr>
          <p:cNvPr id="31747"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31748"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31749"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31750"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31751"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31752"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31753"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31754" name="Date Placeholder 23"/>
          <p:cNvSpPr>
            <a:spLocks noGrp="1"/>
          </p:cNvSpPr>
          <p:nvPr>
            <p:ph type="dt" sz="quarter" idx="10"/>
          </p:nvPr>
        </p:nvSpPr>
        <p:spPr>
          <a:xfrm>
            <a:off x="76200" y="6553200"/>
            <a:ext cx="2120900" cy="476250"/>
          </a:xfrm>
          <a:noFill/>
        </p:spPr>
        <p:txBody>
          <a:bodyPr/>
          <a:lstStyle/>
          <a:p>
            <a:fld id="{90B00AEA-7628-4046-9ACE-71FFD8370796}"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31755"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31756"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C5CF9E96-EF49-4D87-BB68-1B02C5F5CDD0}" type="datetime1">
              <a:rPr lang="el-GR" sz="1000" baseline="0">
                <a:latin typeface="CF Helvetica-Bold" pitchFamily="50" charset="0"/>
              </a:rPr>
              <a:pPr/>
              <a:t>2/2/2017</a:t>
            </a:fld>
            <a:endParaRPr lang="en-US" sz="1000" baseline="0">
              <a:latin typeface="CF Helvetica-Bold" pitchFamily="50" charset="0"/>
            </a:endParaRPr>
          </a:p>
        </p:txBody>
      </p:sp>
      <p:pic>
        <p:nvPicPr>
          <p:cNvPr id="31757" name="Picture 20" descr="logo_pm_sFLAT"/>
          <p:cNvPicPr>
            <a:picLocks noChangeAspect="1" noChangeArrowheads="1"/>
          </p:cNvPicPr>
          <p:nvPr/>
        </p:nvPicPr>
        <p:blipFill>
          <a:blip r:embed="rId4" cstate="print"/>
          <a:srcRect/>
          <a:stretch>
            <a:fillRect/>
          </a:stretch>
        </p:blipFill>
        <p:spPr bwMode="auto">
          <a:xfrm>
            <a:off x="7924800" y="304800"/>
            <a:ext cx="1225550" cy="563563"/>
          </a:xfrm>
          <a:prstGeom prst="rect">
            <a:avLst/>
          </a:prstGeom>
          <a:noFill/>
          <a:ln w="9525">
            <a:noFill/>
            <a:miter lim="800000"/>
            <a:headEnd/>
            <a:tailEnd/>
          </a:ln>
        </p:spPr>
      </p:pic>
      <p:sp>
        <p:nvSpPr>
          <p:cNvPr id="31758"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31759" name="TextBox 18"/>
          <p:cNvSpPr txBox="1">
            <a:spLocks noChangeArrowheads="1"/>
          </p:cNvSpPr>
          <p:nvPr/>
        </p:nvSpPr>
        <p:spPr bwMode="auto">
          <a:xfrm>
            <a:off x="0" y="1447800"/>
            <a:ext cx="9525000" cy="5078413"/>
          </a:xfrm>
          <a:prstGeom prst="rect">
            <a:avLst/>
          </a:prstGeom>
          <a:noFill/>
          <a:ln w="9525">
            <a:noFill/>
            <a:miter lim="800000"/>
            <a:headEnd/>
            <a:tailEnd/>
          </a:ln>
        </p:spPr>
        <p:txBody>
          <a:bodyPr>
            <a:spAutoFit/>
          </a:bodyPr>
          <a:lstStyle/>
          <a:p>
            <a:r>
              <a:rPr lang="el-GR"/>
              <a:t>Φόρμουλα χωρίς Αλκοόλ – /</a:t>
            </a:r>
            <a:r>
              <a:rPr lang="en-US"/>
              <a:t>Paraben</a:t>
            </a:r>
            <a:r>
              <a:rPr lang="el-GR"/>
              <a:t>/Αρώματα /Χρωστικές/Επιφανειοδραστικές Ουσίες</a:t>
            </a:r>
            <a:endParaRPr lang="en-US"/>
          </a:p>
          <a:p>
            <a:pPr latinLnBrk="1"/>
            <a:endParaRPr lang="el-GR" b="1"/>
          </a:p>
          <a:p>
            <a:pPr latinLnBrk="1"/>
            <a:r>
              <a:rPr lang="el-GR" b="1"/>
              <a:t>Βιταμίνη Α (Παλμιτική Ρετινόλη):</a:t>
            </a:r>
            <a:r>
              <a:rPr lang="el-GR"/>
              <a:t> Αντιοξειδωτική δράση. Αποκαθιστά το ξηρό και ταλαιπωρημένο δέρμα. Ομολοποιεί την υφή του δέρματος και αυξάνει την ελαστικότητα.</a:t>
            </a:r>
            <a:endParaRPr lang="en-US"/>
          </a:p>
          <a:p>
            <a:pPr latinLnBrk="1"/>
            <a:endParaRPr lang="en-US"/>
          </a:p>
          <a:p>
            <a:pPr latinLnBrk="1"/>
            <a:r>
              <a:rPr lang="el-GR" b="1"/>
              <a:t>Βιταμίνη Β3 (Νιασιναμίδη)</a:t>
            </a:r>
            <a:r>
              <a:rPr lang="el-GR"/>
              <a:t>: Ενεργοποιεί τα λιπίδια του δέρματος που παίζουν τον πιο σημαντικό ρόλο στη ρύθμιση της υγρασίας. </a:t>
            </a:r>
            <a:endParaRPr lang="en-US"/>
          </a:p>
          <a:p>
            <a:pPr latinLnBrk="1"/>
            <a:endParaRPr lang="en-US"/>
          </a:p>
          <a:p>
            <a:pPr latinLnBrk="1"/>
            <a:r>
              <a:rPr lang="el-GR" b="1"/>
              <a:t>Βιταμίνη Β5 (Πανθενόλη):</a:t>
            </a:r>
            <a:r>
              <a:rPr lang="el-GR"/>
              <a:t> Προστατεύει το δέρμα από εξωγενείς παράγοντες, όπως οι υπεριώδεις ακτίνες και ο άνεμος. Προσφέρει μακράς διαρκείας ενυδατική δράση και καταπραΰνει το ευαίσθητο και ξηρό δέρμα.</a:t>
            </a:r>
            <a:endParaRPr lang="en-US"/>
          </a:p>
          <a:p>
            <a:pPr latinLnBrk="1"/>
            <a:endParaRPr lang="en-US"/>
          </a:p>
          <a:p>
            <a:pPr latinLnBrk="1"/>
            <a:r>
              <a:rPr lang="el-GR" b="1"/>
              <a:t>Βιταμίνη </a:t>
            </a:r>
            <a:r>
              <a:rPr lang="en-US" b="1"/>
              <a:t>C </a:t>
            </a:r>
            <a:r>
              <a:rPr lang="el-GR" b="1"/>
              <a:t>:</a:t>
            </a:r>
            <a:r>
              <a:rPr lang="el-GR"/>
              <a:t> προσφέρει ενυδάτωση και αντιοξειδωτική δράση ενώ παράλληλα αυξάνει την προστασία του δερματικού φραγμού.</a:t>
            </a:r>
            <a:endParaRPr lang="en-US"/>
          </a:p>
          <a:p>
            <a:pPr latinLnBrk="1"/>
            <a:endParaRPr lang="en-US"/>
          </a:p>
          <a:p>
            <a:pPr latinLnBrk="1"/>
            <a:r>
              <a:rPr lang="el-GR" b="1"/>
              <a:t>Βιταμίνη Ε (Τοκοφερόλη):</a:t>
            </a:r>
            <a:r>
              <a:rPr lang="el-GR"/>
              <a:t> Βοηθά στην αναστολή του οξειδωτικού στρες παρέχοντας ισχυρή αντιοξειδωτική δράση. Προλαμβάνει τη γήρανση μειώνοντας τις βλάβες του δέρματος που προκαλούν οι ελεύθερες ρίζες.</a:t>
            </a:r>
            <a:endParaRPr lang="en-US"/>
          </a:p>
          <a:p>
            <a:pPr latinLnBrk="1"/>
            <a:endParaRPr lang="en-US" b="1"/>
          </a:p>
          <a:p>
            <a:pPr latinLnBrk="1"/>
            <a:r>
              <a:rPr lang="el-GR" b="1"/>
              <a:t>Υαλουρονικό οξύ</a:t>
            </a:r>
            <a:r>
              <a:rPr lang="el-GR"/>
              <a:t>: ενυδατική δράση και αποκατάσταση των κατεστραμμένων ιστών.</a:t>
            </a:r>
            <a:endParaRPr lang="en-US"/>
          </a:p>
          <a:p>
            <a:pPr latinLnBrk="1"/>
            <a:endParaRPr lang="en-US" b="1"/>
          </a:p>
          <a:p>
            <a:pPr latinLnBrk="1"/>
            <a:r>
              <a:rPr lang="el-GR" b="1"/>
              <a:t>Β-γλυκάνη</a:t>
            </a:r>
            <a:r>
              <a:rPr lang="el-GR"/>
              <a:t> : Ενεργοποιεί την ανοσολογική άμυνα του δέρματος, ενισχύει τη φυσική αναγέννηση των κυττάρων του δέρματος, βοηθά στην προστασία του δέρματος από  εξωγενείς παράγοντες και προλαμβάνει τα  πρόωρα σημάδια γήρατος.</a:t>
            </a:r>
            <a:endParaRPr lang="en-US"/>
          </a:p>
          <a:p>
            <a:pPr latinLnBrk="1"/>
            <a:endParaRPr lang="en-US" b="1"/>
          </a:p>
          <a:p>
            <a:pPr latinLnBrk="1"/>
            <a:r>
              <a:rPr lang="el-GR" b="1"/>
              <a:t>Κεραμίδια:</a:t>
            </a:r>
            <a:r>
              <a:rPr lang="el-GR"/>
              <a:t> Παίζει σημαντικό ρόλο στη δόμηση και στη διατήρηση της διαπερατότητας που δερματικού φραγμού. </a:t>
            </a:r>
            <a:endParaRPr lang="en-US"/>
          </a:p>
          <a:p>
            <a:pPr latinLnBrk="1"/>
            <a:endParaRPr lang="en-US"/>
          </a:p>
          <a:p>
            <a:pPr latinLnBrk="1"/>
            <a:r>
              <a:rPr lang="el-GR" b="1"/>
              <a:t>Παλμιτικό Τριπεπτίδιο 1/ Ολιγοπεπτίδια /Εξαπεπτίδιο 12:</a:t>
            </a:r>
            <a:r>
              <a:rPr lang="el-GR"/>
              <a:t> Διεγείρουν των  πολλαπλασιασμό των ινοβλαστών, προσδίδουν σύσφιξη, λειαίνουν τις ρυτίδες, ενώ παράλληλα ενισχύουν το φυσικό δερματικό φραγμό.</a:t>
            </a:r>
            <a:endParaRPr lang="en-US"/>
          </a:p>
          <a:p>
            <a:pPr latinLnBrk="1"/>
            <a:endParaRPr lang="en-US"/>
          </a:p>
          <a:p>
            <a:pPr latinLnBrk="1"/>
            <a:r>
              <a:rPr lang="el-GR" b="1"/>
              <a:t>Αδενοσίνη:</a:t>
            </a:r>
            <a:r>
              <a:rPr lang="el-GR"/>
              <a:t> Αποκαθιστά τους κατετσραμένους ιστούς. Α</a:t>
            </a:r>
            <a:r>
              <a:rPr lang="en-US"/>
              <a:t>ντιφλεγμονώδη δράση</a:t>
            </a:r>
            <a:r>
              <a:rPr lang="el-GR"/>
              <a:t>.</a:t>
            </a:r>
            <a:endParaRPr lang="en-US"/>
          </a:p>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C:\DTSMG\디자인팀\기팀장님\넥&amp;튼살\제품 이미지\ndcell_neck _decollete_wrinkle_cream_50ml.jpg"/>
          <p:cNvPicPr>
            <a:picLocks noChangeAspect="1" noChangeArrowheads="1"/>
          </p:cNvPicPr>
          <p:nvPr/>
        </p:nvPicPr>
        <p:blipFill>
          <a:blip r:embed="rId3" cstate="print"/>
          <a:srcRect l="12515" t="23958" r="10823" b="8333"/>
          <a:stretch>
            <a:fillRect/>
          </a:stretch>
        </p:blipFill>
        <p:spPr bwMode="auto">
          <a:xfrm>
            <a:off x="0" y="2209800"/>
            <a:ext cx="2413000" cy="4267200"/>
          </a:xfrm>
          <a:prstGeom prst="rect">
            <a:avLst/>
          </a:prstGeom>
          <a:noFill/>
          <a:ln w="9525">
            <a:noFill/>
            <a:miter lim="800000"/>
            <a:headEnd/>
            <a:tailEnd/>
          </a:ln>
        </p:spPr>
      </p:pic>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r>
              <a:rPr lang="en-US" sz="25000" b="1" spc="600" baseline="-25000" dirty="0">
                <a:solidFill>
                  <a:schemeClr val="bg1">
                    <a:lumMod val="95000"/>
                  </a:schemeClr>
                </a:solidFill>
                <a:latin typeface="+mj-lt"/>
              </a:rPr>
              <a:t>0</a:t>
            </a:r>
            <a:fld id="{BE0C8D12-4247-4796-9EB6-16D05B55D722}" type="slidenum">
              <a:rPr lang="en-US" sz="25000" b="1" spc="600" baseline="-25000">
                <a:solidFill>
                  <a:schemeClr val="bg1">
                    <a:lumMod val="95000"/>
                  </a:schemeClr>
                </a:solidFill>
                <a:latin typeface="+mj-lt"/>
              </a:rPr>
              <a:pPr algn="l">
                <a:spcBef>
                  <a:spcPct val="50000"/>
                </a:spcBef>
                <a:defRPr/>
              </a:pPr>
              <a:t>31</a:t>
            </a:fld>
            <a:endParaRPr lang="en-US" sz="25000" b="1" spc="600" baseline="-25000" dirty="0">
              <a:solidFill>
                <a:schemeClr val="bg1">
                  <a:lumMod val="95000"/>
                </a:schemeClr>
              </a:solidFill>
              <a:latin typeface="+mj-lt"/>
            </a:endParaRPr>
          </a:p>
        </p:txBody>
      </p:sp>
      <p:sp>
        <p:nvSpPr>
          <p:cNvPr id="32772"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32773"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32774"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32775"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32776"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32777"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32778"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32779" name="Date Placeholder 23"/>
          <p:cNvSpPr>
            <a:spLocks noGrp="1"/>
          </p:cNvSpPr>
          <p:nvPr>
            <p:ph type="dt" sz="quarter" idx="10"/>
          </p:nvPr>
        </p:nvSpPr>
        <p:spPr>
          <a:xfrm>
            <a:off x="76200" y="6553200"/>
            <a:ext cx="2120900" cy="476250"/>
          </a:xfrm>
          <a:noFill/>
        </p:spPr>
        <p:txBody>
          <a:bodyPr/>
          <a:lstStyle/>
          <a:p>
            <a:fld id="{DB887D4D-0065-4445-B7D9-829CF90CC354}"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32780"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32781"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CF9935DD-EE64-47DE-9E7B-D384E21760B3}" type="datetime1">
              <a:rPr lang="el-GR" sz="1000" baseline="0">
                <a:latin typeface="CF Helvetica-Bold" pitchFamily="50" charset="0"/>
              </a:rPr>
              <a:pPr/>
              <a:t>2/2/2017</a:t>
            </a:fld>
            <a:endParaRPr lang="en-US" sz="1000" baseline="0">
              <a:latin typeface="CF Helvetica-Bold" pitchFamily="50" charset="0"/>
            </a:endParaRPr>
          </a:p>
        </p:txBody>
      </p:sp>
      <p:pic>
        <p:nvPicPr>
          <p:cNvPr id="32782" name="Picture 20" descr="logo_pm_sFLAT"/>
          <p:cNvPicPr>
            <a:picLocks noChangeAspect="1" noChangeArrowheads="1"/>
          </p:cNvPicPr>
          <p:nvPr/>
        </p:nvPicPr>
        <p:blipFill>
          <a:blip r:embed="rId4" cstate="print"/>
          <a:srcRect/>
          <a:stretch>
            <a:fillRect/>
          </a:stretch>
        </p:blipFill>
        <p:spPr bwMode="auto">
          <a:xfrm>
            <a:off x="7924800" y="304800"/>
            <a:ext cx="1225550" cy="563563"/>
          </a:xfrm>
          <a:prstGeom prst="rect">
            <a:avLst/>
          </a:prstGeom>
          <a:noFill/>
          <a:ln w="9525">
            <a:noFill/>
            <a:miter lim="800000"/>
            <a:headEnd/>
            <a:tailEnd/>
          </a:ln>
        </p:spPr>
      </p:pic>
      <p:sp>
        <p:nvSpPr>
          <p:cNvPr id="32783"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32784" name="TextBox 18"/>
          <p:cNvSpPr txBox="1">
            <a:spLocks noChangeArrowheads="1"/>
          </p:cNvSpPr>
          <p:nvPr/>
        </p:nvSpPr>
        <p:spPr bwMode="auto">
          <a:xfrm>
            <a:off x="152400" y="1398588"/>
            <a:ext cx="9753600" cy="1068387"/>
          </a:xfrm>
          <a:prstGeom prst="rect">
            <a:avLst/>
          </a:prstGeom>
          <a:noFill/>
          <a:ln w="9525">
            <a:noFill/>
            <a:miter lim="800000"/>
            <a:headEnd/>
            <a:tailEnd/>
          </a:ln>
        </p:spPr>
        <p:txBody>
          <a:bodyPr>
            <a:spAutoFit/>
          </a:bodyPr>
          <a:lstStyle/>
          <a:p>
            <a:r>
              <a:rPr lang="en-US" b="1"/>
              <a:t>NDCell Anti-Wrinkle Cream </a:t>
            </a:r>
            <a:r>
              <a:rPr lang="el-GR" b="1"/>
              <a:t>:</a:t>
            </a:r>
            <a:r>
              <a:rPr lang="el-GR" b="1" baseline="0"/>
              <a:t> </a:t>
            </a:r>
            <a:r>
              <a:rPr lang="el-GR"/>
              <a:t>Εξειδικευμένη κρέμα για την θεραπεία του λαιμού και του ντεκολτέ</a:t>
            </a:r>
            <a:r>
              <a:rPr lang="en-US" baseline="0"/>
              <a:t> - </a:t>
            </a:r>
            <a:r>
              <a:rPr lang="el-GR"/>
              <a:t>Ενυδάτωση.</a:t>
            </a:r>
            <a:r>
              <a:rPr lang="el-GR" baseline="0"/>
              <a:t> </a:t>
            </a:r>
            <a:r>
              <a:rPr lang="el-GR"/>
              <a:t>Μείωση λεπτών γραμμών και ρυτίδων στο λαιμό και ντεκολτέ</a:t>
            </a:r>
            <a:r>
              <a:rPr lang="en-US" baseline="0"/>
              <a:t>-</a:t>
            </a:r>
            <a:r>
              <a:rPr lang="el-GR"/>
              <a:t>Σύσφιξη και ανόρθωση λαιμού και ντεκολτέ</a:t>
            </a:r>
            <a:r>
              <a:rPr lang="en-US"/>
              <a:t>-</a:t>
            </a:r>
            <a:r>
              <a:rPr lang="en-US" baseline="0"/>
              <a:t> </a:t>
            </a:r>
            <a:r>
              <a:rPr lang="el-GR"/>
              <a:t>Αποχρωματισμό δυσχρωμιών στην περιοχή του ντεκολτέ.</a:t>
            </a:r>
            <a:r>
              <a:rPr lang="el-GR" baseline="0"/>
              <a:t> </a:t>
            </a:r>
          </a:p>
          <a:p>
            <a:endParaRPr lang="el-GR" baseline="0"/>
          </a:p>
          <a:p>
            <a:endParaRPr lang="en-US" sz="1400"/>
          </a:p>
        </p:txBody>
      </p:sp>
      <p:sp>
        <p:nvSpPr>
          <p:cNvPr id="32785" name="TextBox 18"/>
          <p:cNvSpPr txBox="1">
            <a:spLocks noChangeArrowheads="1"/>
          </p:cNvSpPr>
          <p:nvPr/>
        </p:nvSpPr>
        <p:spPr bwMode="auto">
          <a:xfrm>
            <a:off x="2286000" y="2286000"/>
            <a:ext cx="7315200" cy="4154488"/>
          </a:xfrm>
          <a:prstGeom prst="rect">
            <a:avLst/>
          </a:prstGeom>
          <a:noFill/>
          <a:ln w="9525">
            <a:noFill/>
            <a:miter lim="800000"/>
            <a:headEnd/>
            <a:tailEnd/>
          </a:ln>
        </p:spPr>
        <p:txBody>
          <a:bodyPr>
            <a:spAutoFit/>
          </a:bodyPr>
          <a:lstStyle/>
          <a:p>
            <a:r>
              <a:rPr lang="en-US" b="1"/>
              <a:t>NDCell Calming Neck Mask </a:t>
            </a:r>
            <a:endParaRPr lang="el-GR" b="1"/>
          </a:p>
          <a:p>
            <a:endParaRPr lang="el-GR" b="1"/>
          </a:p>
          <a:p>
            <a:pPr latinLnBrk="1"/>
            <a:r>
              <a:rPr lang="el-GR"/>
              <a:t>Εξειδικευμένη μάσκα για τη θεραπεία της περιοχής του λαιμού και του ντεκολτέ</a:t>
            </a:r>
            <a:r>
              <a:rPr lang="en-US"/>
              <a:t>.</a:t>
            </a:r>
            <a:r>
              <a:rPr lang="en-US" baseline="0"/>
              <a:t> </a:t>
            </a:r>
            <a:r>
              <a:rPr lang="el-GR"/>
              <a:t>Ενυδάτωση </a:t>
            </a:r>
            <a:r>
              <a:rPr lang="en-US"/>
              <a:t>.</a:t>
            </a:r>
            <a:r>
              <a:rPr lang="en-US" baseline="0"/>
              <a:t> </a:t>
            </a:r>
            <a:r>
              <a:rPr lang="en-US"/>
              <a:t>A</a:t>
            </a:r>
            <a:r>
              <a:rPr lang="el-GR"/>
              <a:t>ντι-φλεγμονώδης δράση.  Αποκατάσταση </a:t>
            </a:r>
            <a:endParaRPr lang="en-US"/>
          </a:p>
          <a:p>
            <a:endParaRPr lang="el-GR"/>
          </a:p>
          <a:p>
            <a:r>
              <a:rPr lang="el-GR"/>
              <a:t>Φόρμουλα χωρίς Αλκοόλ – /Paraben/Αρώματα</a:t>
            </a:r>
            <a:r>
              <a:rPr lang="el-GR" baseline="0"/>
              <a:t> </a:t>
            </a:r>
            <a:r>
              <a:rPr lang="el-GR"/>
              <a:t>/Χρωστικές/Επιφανειοδραστικές Ουσίες</a:t>
            </a:r>
            <a:endParaRPr lang="en-US"/>
          </a:p>
          <a:p>
            <a:pPr latinLnBrk="1"/>
            <a:endParaRPr lang="el-GR" b="1"/>
          </a:p>
          <a:p>
            <a:pPr latinLnBrk="1"/>
            <a:r>
              <a:rPr lang="el-GR" b="1"/>
              <a:t>Υαλουρονικό οξύ :</a:t>
            </a:r>
            <a:r>
              <a:rPr lang="el-GR"/>
              <a:t> ενυδατώνει και αποκαθιστά τους κατεστραμμένους ιστούς</a:t>
            </a:r>
            <a:endParaRPr lang="en-US"/>
          </a:p>
          <a:p>
            <a:pPr latinLnBrk="1"/>
            <a:endParaRPr lang="en-US"/>
          </a:p>
          <a:p>
            <a:pPr latinLnBrk="1"/>
            <a:r>
              <a:rPr lang="en-US" b="1"/>
              <a:t>Aloe Barbadensis Leaf Water</a:t>
            </a:r>
            <a:r>
              <a:rPr lang="el-GR" b="1"/>
              <a:t>: </a:t>
            </a:r>
            <a:r>
              <a:rPr lang="el-GR"/>
              <a:t>εξαιρετικό φυσικό ενυδατικό και αποτελεσματικό για τη θεραπεία της φλεγμονής.</a:t>
            </a:r>
            <a:endParaRPr lang="en-US"/>
          </a:p>
          <a:p>
            <a:pPr latinLnBrk="1"/>
            <a:endParaRPr lang="en-US"/>
          </a:p>
          <a:p>
            <a:pPr latinLnBrk="1"/>
            <a:r>
              <a:rPr lang="en-US" b="1"/>
              <a:t>BSASM Complex</a:t>
            </a:r>
            <a:r>
              <a:rPr lang="en-US"/>
              <a:t> </a:t>
            </a:r>
            <a:r>
              <a:rPr lang="el-GR" b="1"/>
              <a:t>(βοτανικό σύμπλοκο εκχυλισμάτων)</a:t>
            </a:r>
            <a:r>
              <a:rPr lang="el-GR"/>
              <a:t>:ενυδατώνει και καταπραΰνει την επιδερμίδα.</a:t>
            </a:r>
            <a:endParaRPr lang="en-US"/>
          </a:p>
          <a:p>
            <a:pPr latinLnBrk="1"/>
            <a:endParaRPr lang="en-US"/>
          </a:p>
          <a:p>
            <a:pPr latinLnBrk="1"/>
            <a:r>
              <a:rPr lang="el-GR" b="1"/>
              <a:t>Βεταΐνη</a:t>
            </a:r>
            <a:r>
              <a:rPr lang="el-GR"/>
              <a:t>: (από ζαχαρότευτλα,) πρόκειται για ένα φυσικό αμινοξύ που συνθέτει κυρίως ο </a:t>
            </a:r>
            <a:r>
              <a:rPr lang="en-US"/>
              <a:t>NMF</a:t>
            </a:r>
            <a:r>
              <a:rPr lang="el-GR"/>
              <a:t> (φυσικός ενυδατικός παράγοντας). Βοηθά στην βελτίωση της ενυδάτωσης του δέρματος.</a:t>
            </a:r>
            <a:endParaRPr lang="en-US"/>
          </a:p>
          <a:p>
            <a:pPr latinLnBrk="1"/>
            <a:endParaRPr lang="en-US"/>
          </a:p>
          <a:p>
            <a:pPr latinLnBrk="1"/>
            <a:r>
              <a:rPr lang="en-US" b="1"/>
              <a:t>Centella asiatica</a:t>
            </a:r>
            <a:r>
              <a:rPr lang="el-GR" b="1"/>
              <a:t>:</a:t>
            </a:r>
            <a:r>
              <a:rPr lang="el-GR"/>
              <a:t> αντι-γηραντικές και επουλωτικές ιδιότητες</a:t>
            </a:r>
            <a:endParaRPr lang="en-US"/>
          </a:p>
          <a:p>
            <a:pPr latinLnBrk="1"/>
            <a:endParaRPr lang="en-US"/>
          </a:p>
          <a:p>
            <a:pPr latinLnBrk="1"/>
            <a:r>
              <a:rPr lang="el-GR" b="1"/>
              <a:t>Αδενοσίνη:</a:t>
            </a:r>
            <a:r>
              <a:rPr lang="el-GR"/>
              <a:t> αποκαθιστά τους κατεστραμένους ιστούς .Αντιφλεγμονώδη δράση</a:t>
            </a:r>
            <a:endParaRPr lang="en-US"/>
          </a:p>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r>
              <a:rPr lang="en-US" sz="25000" b="1" spc="600" baseline="-25000" dirty="0">
                <a:solidFill>
                  <a:schemeClr val="bg1">
                    <a:lumMod val="95000"/>
                  </a:schemeClr>
                </a:solidFill>
                <a:latin typeface="+mj-lt"/>
              </a:rPr>
              <a:t>0</a:t>
            </a:r>
            <a:fld id="{B4AF2298-41E1-411D-B126-A4B37C25B0EF}" type="slidenum">
              <a:rPr lang="en-US" sz="25000" b="1" spc="600" baseline="-25000">
                <a:solidFill>
                  <a:schemeClr val="bg1">
                    <a:lumMod val="95000"/>
                  </a:schemeClr>
                </a:solidFill>
                <a:latin typeface="+mj-lt"/>
              </a:rPr>
              <a:pPr algn="l">
                <a:spcBef>
                  <a:spcPct val="50000"/>
                </a:spcBef>
                <a:defRPr/>
              </a:pPr>
              <a:t>32</a:t>
            </a:fld>
            <a:endParaRPr lang="en-US" sz="25000" b="1" spc="600" baseline="-25000" dirty="0">
              <a:solidFill>
                <a:schemeClr val="bg1">
                  <a:lumMod val="95000"/>
                </a:schemeClr>
              </a:solidFill>
              <a:latin typeface="+mj-lt"/>
            </a:endParaRPr>
          </a:p>
        </p:txBody>
      </p:sp>
      <p:sp>
        <p:nvSpPr>
          <p:cNvPr id="33795"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33796"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33797"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33798"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33799"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33800"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33801"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33802" name="Date Placeholder 23"/>
          <p:cNvSpPr>
            <a:spLocks noGrp="1"/>
          </p:cNvSpPr>
          <p:nvPr>
            <p:ph type="dt" sz="quarter" idx="10"/>
          </p:nvPr>
        </p:nvSpPr>
        <p:spPr>
          <a:xfrm>
            <a:off x="76200" y="6553200"/>
            <a:ext cx="2120900" cy="476250"/>
          </a:xfrm>
          <a:noFill/>
        </p:spPr>
        <p:txBody>
          <a:bodyPr/>
          <a:lstStyle/>
          <a:p>
            <a:fld id="{5B870CF2-B926-46ED-990E-78BF66EBF545}"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33803"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33804"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7E44E39A-6B93-4824-8BDD-B0A1FF715122}" type="datetime1">
              <a:rPr lang="el-GR" sz="1000" baseline="0">
                <a:latin typeface="CF Helvetica-Bold" pitchFamily="50" charset="0"/>
              </a:rPr>
              <a:pPr/>
              <a:t>2/2/2017</a:t>
            </a:fld>
            <a:endParaRPr lang="en-US" sz="1000" baseline="0">
              <a:latin typeface="CF Helvetica-Bold" pitchFamily="50" charset="0"/>
            </a:endParaRPr>
          </a:p>
        </p:txBody>
      </p:sp>
      <p:pic>
        <p:nvPicPr>
          <p:cNvPr id="33805"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33806"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33807" name="TextBox 18"/>
          <p:cNvSpPr txBox="1">
            <a:spLocks noChangeArrowheads="1"/>
          </p:cNvSpPr>
          <p:nvPr/>
        </p:nvSpPr>
        <p:spPr bwMode="auto">
          <a:xfrm>
            <a:off x="1524000" y="1905000"/>
            <a:ext cx="7467600" cy="1898650"/>
          </a:xfrm>
          <a:prstGeom prst="rect">
            <a:avLst/>
          </a:prstGeom>
          <a:noFill/>
          <a:ln w="9525">
            <a:noFill/>
            <a:miter lim="800000"/>
            <a:headEnd/>
            <a:tailEnd/>
          </a:ln>
        </p:spPr>
        <p:txBody>
          <a:bodyPr>
            <a:spAutoFit/>
          </a:bodyPr>
          <a:lstStyle/>
          <a:p>
            <a:r>
              <a:rPr lang="en-US" sz="3200"/>
              <a:t>            </a:t>
            </a:r>
            <a:r>
              <a:rPr lang="el-GR" sz="3200"/>
              <a:t>Σας ευχαριστούμε για την προσοχή σας!</a:t>
            </a:r>
          </a:p>
          <a:p>
            <a:endParaRPr lang="el-GR" sz="3200" baseline="0"/>
          </a:p>
          <a:p>
            <a:endParaRPr lang="el-GR" sz="3200" baseline="0"/>
          </a:p>
          <a:p>
            <a:r>
              <a:rPr lang="el-GR" sz="2800" baseline="0"/>
              <a:t>                 Πρακτική εφαρμογή </a:t>
            </a:r>
            <a:endParaRPr lang="en-US" sz="2800"/>
          </a:p>
        </p:txBody>
      </p:sp>
      <p:pic>
        <p:nvPicPr>
          <p:cNvPr id="33808" name="Picture 2" descr="http://www.dr-bingmann.de/wp-content/uploads/2013/06/Dr.med_.Michael_Bingmann-konservatives_Leistungspektrum_-Mesotherapie.jpg"/>
          <p:cNvPicPr>
            <a:picLocks noChangeAspect="1" noChangeArrowheads="1"/>
          </p:cNvPicPr>
          <p:nvPr/>
        </p:nvPicPr>
        <p:blipFill>
          <a:blip r:embed="rId4" cstate="print"/>
          <a:srcRect/>
          <a:stretch>
            <a:fillRect/>
          </a:stretch>
        </p:blipFill>
        <p:spPr bwMode="auto">
          <a:xfrm>
            <a:off x="2667000" y="3962400"/>
            <a:ext cx="4132263" cy="206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r>
              <a:rPr lang="en-US" sz="25000" b="1" spc="600" baseline="-25000" dirty="0">
                <a:solidFill>
                  <a:schemeClr val="bg1">
                    <a:lumMod val="95000"/>
                  </a:schemeClr>
                </a:solidFill>
                <a:latin typeface="+mj-lt"/>
              </a:rPr>
              <a:t>0</a:t>
            </a:r>
            <a:fld id="{B031500E-5D12-4AC7-8C63-2465138D1A95}" type="slidenum">
              <a:rPr lang="en-US" sz="25000" b="1" spc="600" baseline="-25000">
                <a:solidFill>
                  <a:schemeClr val="bg1">
                    <a:lumMod val="95000"/>
                  </a:schemeClr>
                </a:solidFill>
                <a:latin typeface="+mj-lt"/>
              </a:rPr>
              <a:pPr algn="l">
                <a:spcBef>
                  <a:spcPct val="50000"/>
                </a:spcBef>
                <a:defRPr/>
              </a:pPr>
              <a:t>4</a:t>
            </a:fld>
            <a:endParaRPr lang="en-US" sz="25000" b="1" spc="600" baseline="-25000" dirty="0">
              <a:solidFill>
                <a:schemeClr val="bg1">
                  <a:lumMod val="95000"/>
                </a:schemeClr>
              </a:solidFill>
              <a:latin typeface="+mj-lt"/>
            </a:endParaRPr>
          </a:p>
        </p:txBody>
      </p:sp>
      <p:sp>
        <p:nvSpPr>
          <p:cNvPr id="6147"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6148"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6149"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6150"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6151"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6152" name="Text Box 30"/>
          <p:cNvSpPr txBox="1">
            <a:spLocks noChangeArrowheads="1"/>
          </p:cNvSpPr>
          <p:nvPr/>
        </p:nvSpPr>
        <p:spPr bwMode="auto">
          <a:xfrm>
            <a:off x="1219200" y="2895600"/>
            <a:ext cx="5118100" cy="554038"/>
          </a:xfrm>
          <a:prstGeom prst="rect">
            <a:avLst/>
          </a:prstGeom>
          <a:noFill/>
          <a:ln w="9525">
            <a:noFill/>
            <a:miter lim="800000"/>
            <a:headEnd/>
            <a:tailEnd/>
          </a:ln>
        </p:spPr>
        <p:txBody>
          <a:bodyPr>
            <a:spAutoFit/>
          </a:bodyPr>
          <a:lstStyle/>
          <a:p>
            <a:pPr algn="just">
              <a:spcBef>
                <a:spcPct val="50000"/>
              </a:spcBef>
            </a:pPr>
            <a:endParaRPr lang="en-US">
              <a:latin typeface="CF Helvetica-Regular" pitchFamily="50" charset="0"/>
            </a:endParaRPr>
          </a:p>
          <a:p>
            <a:pPr algn="just">
              <a:spcBef>
                <a:spcPct val="50000"/>
              </a:spcBef>
            </a:pPr>
            <a:endParaRPr lang="en-US">
              <a:latin typeface="CF Helvetica-Regular" pitchFamily="50" charset="0"/>
            </a:endParaRPr>
          </a:p>
        </p:txBody>
      </p:sp>
      <p:sp>
        <p:nvSpPr>
          <p:cNvPr id="6153" name="Rectangle 15"/>
          <p:cNvSpPr>
            <a:spLocks noChangeArrowheads="1"/>
          </p:cNvSpPr>
          <p:nvPr/>
        </p:nvSpPr>
        <p:spPr bwMode="auto">
          <a:xfrm>
            <a:off x="10668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6154" name="Date Placeholder 23"/>
          <p:cNvSpPr>
            <a:spLocks noGrp="1"/>
          </p:cNvSpPr>
          <p:nvPr>
            <p:ph type="dt" sz="quarter" idx="10"/>
          </p:nvPr>
        </p:nvSpPr>
        <p:spPr>
          <a:xfrm>
            <a:off x="76200" y="6553200"/>
            <a:ext cx="2120900" cy="476250"/>
          </a:xfrm>
          <a:noFill/>
        </p:spPr>
        <p:txBody>
          <a:bodyPr/>
          <a:lstStyle/>
          <a:p>
            <a:fld id="{94A63D36-7379-41E8-95E2-22B80B569CE0}" type="datetime1">
              <a:rPr lang="el-GR" sz="1000" smtClean="0">
                <a:latin typeface="CF Helvetica-Bold" pitchFamily="50" charset="0"/>
                <a:cs typeface="Arial" charset="0"/>
              </a:rPr>
              <a:pPr/>
              <a:t>2/2/2017</a:t>
            </a:fld>
            <a:endParaRPr lang="en-US" sz="1000" smtClean="0">
              <a:latin typeface="CF Helvetica-Bold" pitchFamily="50" charset="0"/>
              <a:cs typeface="Arial" charset="0"/>
            </a:endParaRPr>
          </a:p>
        </p:txBody>
      </p:sp>
      <p:sp>
        <p:nvSpPr>
          <p:cNvPr id="6155"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6156" name="Date Placeholder 23"/>
          <p:cNvSpPr txBox="1">
            <a:spLocks/>
          </p:cNvSpPr>
          <p:nvPr/>
        </p:nvSpPr>
        <p:spPr bwMode="auto">
          <a:xfrm>
            <a:off x="76200" y="6553200"/>
            <a:ext cx="2120900" cy="476250"/>
          </a:xfrm>
          <a:prstGeom prst="rect">
            <a:avLst/>
          </a:prstGeom>
          <a:noFill/>
          <a:ln w="9525">
            <a:noFill/>
            <a:miter lim="800000"/>
            <a:headEnd/>
            <a:tailEnd/>
          </a:ln>
        </p:spPr>
        <p:txBody>
          <a:bodyPr/>
          <a:lstStyle/>
          <a:p>
            <a:fld id="{667D8366-1E85-4C27-BD15-AC02CDC9785E}" type="datetime1">
              <a:rPr lang="el-GR" sz="1000" baseline="0">
                <a:latin typeface="CF Helvetica-Bold" pitchFamily="50" charset="0"/>
              </a:rPr>
              <a:pPr/>
              <a:t>2/2/2017</a:t>
            </a:fld>
            <a:endParaRPr lang="en-US" sz="1000" baseline="0">
              <a:latin typeface="CF Helvetica-Bold" pitchFamily="50" charset="0"/>
            </a:endParaRPr>
          </a:p>
        </p:txBody>
      </p:sp>
      <p:pic>
        <p:nvPicPr>
          <p:cNvPr id="6157"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6158"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6159" name="TextBox 18"/>
          <p:cNvSpPr txBox="1">
            <a:spLocks noChangeArrowheads="1"/>
          </p:cNvSpPr>
          <p:nvPr/>
        </p:nvSpPr>
        <p:spPr bwMode="auto">
          <a:xfrm>
            <a:off x="1371600" y="1322388"/>
            <a:ext cx="6629400" cy="5448300"/>
          </a:xfrm>
          <a:prstGeom prst="rect">
            <a:avLst/>
          </a:prstGeom>
          <a:noFill/>
          <a:ln w="9525">
            <a:noFill/>
            <a:miter lim="800000"/>
            <a:headEnd/>
            <a:tailEnd/>
          </a:ln>
        </p:spPr>
        <p:txBody>
          <a:bodyPr>
            <a:spAutoFit/>
          </a:bodyPr>
          <a:lstStyle/>
          <a:p>
            <a:pPr algn="just"/>
            <a:endParaRPr lang="el-GR" sz="2400" baseline="0"/>
          </a:p>
          <a:p>
            <a:pPr algn="just"/>
            <a:r>
              <a:rPr lang="el-GR" sz="2400"/>
              <a:t>Η </a:t>
            </a:r>
            <a:r>
              <a:rPr lang="el-GR" sz="2400" b="1"/>
              <a:t>Διαδερμική χορήγηση</a:t>
            </a:r>
            <a:r>
              <a:rPr lang="en-US" sz="2400" b="1"/>
              <a:t>*</a:t>
            </a:r>
            <a:r>
              <a:rPr lang="el-GR" sz="2400" b="1"/>
              <a:t> </a:t>
            </a:r>
            <a:r>
              <a:rPr lang="el-GR" sz="2400"/>
              <a:t>αναδεικνύεται πλέον ως ο πιο βασικός στόχος εφαρμογής για</a:t>
            </a:r>
            <a:r>
              <a:rPr lang="el-GR" sz="2400" baseline="0"/>
              <a:t> </a:t>
            </a:r>
            <a:r>
              <a:rPr lang="el-GR" sz="2400"/>
              <a:t>μια πληθώρα ενεργών</a:t>
            </a:r>
            <a:r>
              <a:rPr lang="el-GR" sz="2400" baseline="0"/>
              <a:t> </a:t>
            </a:r>
            <a:r>
              <a:rPr lang="el-GR" sz="2400"/>
              <a:t>παραγόντων και  είναι κοινή παραδοχή </a:t>
            </a:r>
            <a:r>
              <a:rPr lang="el-GR" sz="2400" baseline="0"/>
              <a:t> </a:t>
            </a:r>
            <a:r>
              <a:rPr lang="el-GR" sz="2400"/>
              <a:t>πια πως</a:t>
            </a:r>
            <a:r>
              <a:rPr lang="el-GR" sz="2400" baseline="0"/>
              <a:t> </a:t>
            </a:r>
            <a:r>
              <a:rPr lang="el-GR" sz="2400"/>
              <a:t>αποτελεί το μέλλον της φαρμακευτικής  επιστήμης και της κοσμετολογίας. </a:t>
            </a:r>
            <a:r>
              <a:rPr lang="el-GR" sz="2400" baseline="0"/>
              <a:t> </a:t>
            </a:r>
          </a:p>
          <a:p>
            <a:pPr algn="just"/>
            <a:endParaRPr lang="en-US" sz="2400" baseline="0"/>
          </a:p>
          <a:p>
            <a:pPr algn="just"/>
            <a:endParaRPr lang="en-US" sz="2400" baseline="0"/>
          </a:p>
          <a:p>
            <a:pPr algn="just"/>
            <a:endParaRPr lang="en-US" sz="2400" baseline="0"/>
          </a:p>
          <a:p>
            <a:pPr algn="just"/>
            <a:endParaRPr lang="el-GR" sz="2400" baseline="0"/>
          </a:p>
          <a:p>
            <a:pPr algn="just">
              <a:buFont typeface="Arial" charset="0"/>
              <a:buChar char="•"/>
            </a:pPr>
            <a:r>
              <a:rPr lang="el-GR" sz="2000"/>
              <a:t>Πρόσφατες μελέτες έδειξαν ότι η διαδερμική οδός συναγωνίζεται πλέον</a:t>
            </a:r>
            <a:r>
              <a:rPr lang="el-GR" sz="2000" baseline="0"/>
              <a:t> </a:t>
            </a:r>
            <a:r>
              <a:rPr lang="el-GR" sz="2000"/>
              <a:t>την απο του στόματος θεραπεία και προελαύνει</a:t>
            </a:r>
            <a:r>
              <a:rPr lang="en-US" sz="2000" baseline="0"/>
              <a:t> </a:t>
            </a:r>
            <a:r>
              <a:rPr lang="el-GR" sz="2000"/>
              <a:t>ως ο πιο επιτυχημένος</a:t>
            </a:r>
            <a:r>
              <a:rPr lang="el-GR" sz="2000" baseline="0"/>
              <a:t> </a:t>
            </a:r>
            <a:r>
              <a:rPr lang="el-GR" sz="2000"/>
              <a:t>καινοτόμος τομέας έρευνας στην χορήγηση φαρμάκων, με το περίπου</a:t>
            </a:r>
            <a:r>
              <a:rPr lang="el-GR" sz="2000" baseline="0"/>
              <a:t> </a:t>
            </a:r>
            <a:r>
              <a:rPr lang="el-GR" sz="2000"/>
              <a:t>το 40% των υποψήφιων  για</a:t>
            </a:r>
            <a:r>
              <a:rPr lang="en-US" sz="2000" baseline="0"/>
              <a:t> </a:t>
            </a:r>
            <a:r>
              <a:rPr lang="el-GR" sz="2000"/>
              <a:t>χορήγηση φαρμάκων που βρίσκονται υπό</a:t>
            </a:r>
            <a:r>
              <a:rPr lang="el-GR" sz="2000" baseline="0"/>
              <a:t> </a:t>
            </a:r>
            <a:r>
              <a:rPr lang="el-GR" sz="2000"/>
              <a:t>κλινική αξιολόγηση να σχετίζονται με τα συστήματα διαδερμικής ή</a:t>
            </a:r>
            <a:r>
              <a:rPr lang="el-GR" sz="2000" baseline="0"/>
              <a:t> </a:t>
            </a:r>
            <a:r>
              <a:rPr lang="el-GR" sz="2000"/>
              <a:t>δερματικής</a:t>
            </a:r>
            <a:r>
              <a:rPr lang="en-US" sz="2000" baseline="0"/>
              <a:t> </a:t>
            </a:r>
            <a:r>
              <a:rPr lang="el-GR" sz="2000"/>
              <a:t>μεταφοράς.</a:t>
            </a:r>
            <a:r>
              <a:rPr lang="el-GR" sz="2000" baseline="0"/>
              <a:t> </a:t>
            </a:r>
            <a:endParaRPr lang="en-US" sz="2000" baseline="0"/>
          </a:p>
          <a:p>
            <a:pPr algn="just">
              <a:buFont typeface="Arial" charset="0"/>
              <a:buChar char="•"/>
            </a:pPr>
            <a:endParaRPr lang="en-US" sz="2400" baseline="0"/>
          </a:p>
          <a:p>
            <a:pPr algn="just"/>
            <a:endParaRPr lang="el-GR" sz="2400"/>
          </a:p>
        </p:txBody>
      </p:sp>
      <p:pic>
        <p:nvPicPr>
          <p:cNvPr id="6160" name="Picture 2" descr="Αποτέλεσμα εικόνας για στόχος"/>
          <p:cNvPicPr>
            <a:picLocks noChangeAspect="1" noChangeArrowheads="1"/>
          </p:cNvPicPr>
          <p:nvPr/>
        </p:nvPicPr>
        <p:blipFill>
          <a:blip r:embed="rId4" cstate="print"/>
          <a:srcRect/>
          <a:stretch>
            <a:fillRect/>
          </a:stretch>
        </p:blipFill>
        <p:spPr bwMode="auto">
          <a:xfrm>
            <a:off x="3954463" y="3276600"/>
            <a:ext cx="1150937"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DB465EC4-0016-4F1C-8892-54B91097A94C}" type="slidenum">
              <a:rPr lang="en-US" sz="25000" b="1" spc="600" baseline="-25000" smtClean="0">
                <a:solidFill>
                  <a:schemeClr val="bg1">
                    <a:lumMod val="95000"/>
                  </a:schemeClr>
                </a:solidFill>
                <a:latin typeface="+mj-lt"/>
              </a:rPr>
              <a:pPr algn="l">
                <a:spcBef>
                  <a:spcPct val="50000"/>
                </a:spcBef>
                <a:defRPr/>
              </a:pPr>
              <a:t>5</a:t>
            </a:fld>
            <a:endParaRPr lang="en-US" sz="25000" b="1" spc="600" baseline="-25000" dirty="0">
              <a:solidFill>
                <a:schemeClr val="bg1">
                  <a:lumMod val="95000"/>
                </a:schemeClr>
              </a:solidFill>
              <a:latin typeface="+mj-lt"/>
            </a:endParaRPr>
          </a:p>
        </p:txBody>
      </p:sp>
      <p:sp>
        <p:nvSpPr>
          <p:cNvPr id="7171"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7172"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7173"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7174"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7175"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7176"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7177"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7178" name="Date Placeholder 23"/>
          <p:cNvSpPr>
            <a:spLocks noGrp="1"/>
          </p:cNvSpPr>
          <p:nvPr>
            <p:ph type="dt" sz="quarter" idx="10"/>
          </p:nvPr>
        </p:nvSpPr>
        <p:spPr>
          <a:xfrm>
            <a:off x="76200" y="6553200"/>
            <a:ext cx="2120900" cy="476250"/>
          </a:xfrm>
          <a:noFill/>
        </p:spPr>
        <p:txBody>
          <a:bodyPr/>
          <a:lstStyle/>
          <a:p>
            <a:fld id="{E3730265-34C7-46F3-AACC-A6B62629A61A}" type="datetime1">
              <a:rPr lang="el-GR" sz="1000" smtClean="0">
                <a:latin typeface="Arial" charset="0"/>
                <a:cs typeface="Arial" charset="0"/>
              </a:rPr>
              <a:pPr/>
              <a:t>2/2/2017</a:t>
            </a:fld>
            <a:endParaRPr lang="en-US" sz="1000" smtClean="0">
              <a:latin typeface="Arial" charset="0"/>
              <a:cs typeface="Arial" charset="0"/>
            </a:endParaRPr>
          </a:p>
        </p:txBody>
      </p:sp>
      <p:pic>
        <p:nvPicPr>
          <p:cNvPr id="7179"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7180" name="TextBox 14"/>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pic>
        <p:nvPicPr>
          <p:cNvPr id="7181" name="Picture 15" descr="τούβλα.jpg"/>
          <p:cNvPicPr>
            <a:picLocks noChangeAspect="1"/>
          </p:cNvPicPr>
          <p:nvPr/>
        </p:nvPicPr>
        <p:blipFill>
          <a:blip r:embed="rId4" cstate="print"/>
          <a:srcRect/>
          <a:stretch>
            <a:fillRect/>
          </a:stretch>
        </p:blipFill>
        <p:spPr bwMode="auto">
          <a:xfrm>
            <a:off x="381000" y="1676400"/>
            <a:ext cx="2754313" cy="2133600"/>
          </a:xfrm>
          <a:prstGeom prst="rect">
            <a:avLst/>
          </a:prstGeom>
          <a:noFill/>
          <a:ln w="9525">
            <a:noFill/>
            <a:miter lim="800000"/>
            <a:headEnd/>
            <a:tailEnd/>
          </a:ln>
        </p:spPr>
      </p:pic>
      <p:cxnSp>
        <p:nvCxnSpPr>
          <p:cNvPr id="7182" name="Straight Arrow Connector 18"/>
          <p:cNvCxnSpPr>
            <a:cxnSpLocks noChangeShapeType="1"/>
          </p:cNvCxnSpPr>
          <p:nvPr/>
        </p:nvCxnSpPr>
        <p:spPr bwMode="auto">
          <a:xfrm>
            <a:off x="838200" y="3200400"/>
            <a:ext cx="0" cy="1143000"/>
          </a:xfrm>
          <a:prstGeom prst="straightConnector1">
            <a:avLst/>
          </a:prstGeom>
          <a:noFill/>
          <a:ln w="9525" algn="ctr">
            <a:solidFill>
              <a:schemeClr val="tx1"/>
            </a:solidFill>
            <a:round/>
            <a:headEnd/>
            <a:tailEnd type="arrow" w="med" len="med"/>
          </a:ln>
        </p:spPr>
      </p:cxnSp>
      <p:cxnSp>
        <p:nvCxnSpPr>
          <p:cNvPr id="7183" name="Straight Arrow Connector 22"/>
          <p:cNvCxnSpPr>
            <a:cxnSpLocks noChangeShapeType="1"/>
          </p:cNvCxnSpPr>
          <p:nvPr/>
        </p:nvCxnSpPr>
        <p:spPr bwMode="auto">
          <a:xfrm>
            <a:off x="1524000" y="3429000"/>
            <a:ext cx="0" cy="1905000"/>
          </a:xfrm>
          <a:prstGeom prst="straightConnector1">
            <a:avLst/>
          </a:prstGeom>
          <a:noFill/>
          <a:ln w="9525" algn="ctr">
            <a:solidFill>
              <a:schemeClr val="tx1"/>
            </a:solidFill>
            <a:round/>
            <a:headEnd/>
            <a:tailEnd type="arrow" w="med" len="med"/>
          </a:ln>
        </p:spPr>
      </p:cxnSp>
      <p:sp>
        <p:nvSpPr>
          <p:cNvPr id="7184" name="TextBox 24"/>
          <p:cNvSpPr txBox="1">
            <a:spLocks noChangeArrowheads="1"/>
          </p:cNvSpPr>
          <p:nvPr/>
        </p:nvSpPr>
        <p:spPr bwMode="auto">
          <a:xfrm>
            <a:off x="1143000" y="5286375"/>
            <a:ext cx="1905000" cy="276225"/>
          </a:xfrm>
          <a:prstGeom prst="rect">
            <a:avLst/>
          </a:prstGeom>
          <a:noFill/>
          <a:ln w="9525">
            <a:noFill/>
            <a:miter lim="800000"/>
            <a:headEnd/>
            <a:tailEnd/>
          </a:ln>
        </p:spPr>
        <p:txBody>
          <a:bodyPr>
            <a:spAutoFit/>
          </a:bodyPr>
          <a:lstStyle/>
          <a:p>
            <a:r>
              <a:rPr lang="el-GR"/>
              <a:t>Λιπίδια</a:t>
            </a:r>
            <a:endParaRPr lang="en-US"/>
          </a:p>
        </p:txBody>
      </p:sp>
      <p:sp>
        <p:nvSpPr>
          <p:cNvPr id="7185" name="TextBox 30"/>
          <p:cNvSpPr txBox="1">
            <a:spLocks noChangeArrowheads="1"/>
          </p:cNvSpPr>
          <p:nvPr/>
        </p:nvSpPr>
        <p:spPr bwMode="auto">
          <a:xfrm>
            <a:off x="76200" y="4343400"/>
            <a:ext cx="1524000" cy="276225"/>
          </a:xfrm>
          <a:prstGeom prst="rect">
            <a:avLst/>
          </a:prstGeom>
          <a:noFill/>
          <a:ln w="9525">
            <a:noFill/>
            <a:miter lim="800000"/>
            <a:headEnd/>
            <a:tailEnd/>
          </a:ln>
        </p:spPr>
        <p:txBody>
          <a:bodyPr>
            <a:spAutoFit/>
          </a:bodyPr>
          <a:lstStyle/>
          <a:p>
            <a:r>
              <a:rPr lang="el-GR"/>
              <a:t>Κερατινοκύτταρα</a:t>
            </a:r>
            <a:endParaRPr lang="en-US"/>
          </a:p>
        </p:txBody>
      </p:sp>
      <p:sp>
        <p:nvSpPr>
          <p:cNvPr id="7186" name="TextBox 32"/>
          <p:cNvSpPr txBox="1">
            <a:spLocks noChangeArrowheads="1"/>
          </p:cNvSpPr>
          <p:nvPr/>
        </p:nvSpPr>
        <p:spPr bwMode="auto">
          <a:xfrm>
            <a:off x="3429000" y="1219200"/>
            <a:ext cx="6477000" cy="5735638"/>
          </a:xfrm>
          <a:prstGeom prst="rect">
            <a:avLst/>
          </a:prstGeom>
          <a:noFill/>
          <a:ln w="9525">
            <a:noFill/>
            <a:miter lim="800000"/>
            <a:headEnd/>
            <a:tailEnd/>
          </a:ln>
        </p:spPr>
        <p:txBody>
          <a:bodyPr>
            <a:spAutoFit/>
          </a:bodyPr>
          <a:lstStyle/>
          <a:p>
            <a:endParaRPr lang="el-GR" sz="2400"/>
          </a:p>
          <a:p>
            <a:r>
              <a:rPr lang="el-GR" sz="2000" b="1"/>
              <a:t>Το </a:t>
            </a:r>
            <a:r>
              <a:rPr lang="el-GR" sz="2000" b="1" baseline="0"/>
              <a:t> </a:t>
            </a:r>
            <a:r>
              <a:rPr lang="el-GR" sz="2000" b="1"/>
              <a:t>δέρμα</a:t>
            </a:r>
            <a:r>
              <a:rPr lang="el-GR" sz="2000" b="1" baseline="0"/>
              <a:t> </a:t>
            </a:r>
            <a:r>
              <a:rPr lang="el-GR" sz="2000" b="1"/>
              <a:t>ως</a:t>
            </a:r>
            <a:r>
              <a:rPr lang="el-GR" sz="2000" b="1" baseline="0"/>
              <a:t> </a:t>
            </a:r>
            <a:r>
              <a:rPr lang="el-GR" sz="2000" b="1"/>
              <a:t>φραγμός:</a:t>
            </a:r>
            <a:r>
              <a:rPr lang="el-GR" sz="2000" b="1" baseline="0"/>
              <a:t> </a:t>
            </a:r>
            <a:r>
              <a:rPr lang="el-GR" sz="2000"/>
              <a:t>Καθώς το </a:t>
            </a:r>
            <a:r>
              <a:rPr lang="el-GR" sz="2000" b="1"/>
              <a:t>δέρμα</a:t>
            </a:r>
            <a:r>
              <a:rPr lang="el-GR" sz="2000"/>
              <a:t> είναι εξαιρετικά αποτελεσματικό στο </a:t>
            </a:r>
            <a:r>
              <a:rPr lang="el-GR" sz="2000" b="1"/>
              <a:t>να μην επιτρέπει την</a:t>
            </a:r>
            <a:r>
              <a:rPr lang="el-GR" sz="2000" b="1" baseline="0"/>
              <a:t> </a:t>
            </a:r>
            <a:r>
              <a:rPr lang="el-GR" sz="2000" b="1"/>
              <a:t>διείσδυση μεγάλου μοριακού βάρους ενώσεων</a:t>
            </a:r>
            <a:r>
              <a:rPr lang="el-GR" sz="2000"/>
              <a:t>,</a:t>
            </a:r>
            <a:r>
              <a:rPr lang="el-GR" sz="2000" baseline="0"/>
              <a:t> </a:t>
            </a:r>
            <a:r>
              <a:rPr lang="el-GR" sz="2000"/>
              <a:t>τα θεραπευτικά επίπεδα </a:t>
            </a:r>
            <a:r>
              <a:rPr lang="el-GR" sz="2000" u="sng"/>
              <a:t>δεν</a:t>
            </a:r>
            <a:r>
              <a:rPr lang="el-GR" sz="2000" u="sng" baseline="0"/>
              <a:t> </a:t>
            </a:r>
            <a:r>
              <a:rPr lang="el-GR" sz="2000" u="sng"/>
              <a:t>πρόκειται ποτέ να επιτευχθούν στην πραγματικότητα με παθητική απορρόφηση</a:t>
            </a:r>
            <a:r>
              <a:rPr lang="el-GR" sz="2000"/>
              <a:t>. </a:t>
            </a:r>
            <a:r>
              <a:rPr lang="el-GR" sz="2000" baseline="0"/>
              <a:t> </a:t>
            </a:r>
            <a:endParaRPr lang="el-GR" sz="2000"/>
          </a:p>
          <a:p>
            <a:endParaRPr lang="el-GR" sz="2000"/>
          </a:p>
          <a:p>
            <a:r>
              <a:rPr lang="el-GR" sz="2000"/>
              <a:t>Οι ιδιότητες του δέρματος ως </a:t>
            </a:r>
            <a:r>
              <a:rPr lang="el-GR" sz="2000" b="1"/>
              <a:t>φραγμού </a:t>
            </a:r>
            <a:r>
              <a:rPr lang="el-GR" sz="2000"/>
              <a:t>κατοικοεδρεύουν στο ακραίο στρώμα του,</a:t>
            </a:r>
            <a:r>
              <a:rPr lang="el-GR" sz="2000" baseline="0"/>
              <a:t> </a:t>
            </a:r>
            <a:r>
              <a:rPr lang="el-GR" sz="2000" b="1"/>
              <a:t>την κεράτινη στιβάδα της επιδερμίδας</a:t>
            </a:r>
            <a:r>
              <a:rPr lang="el-GR" sz="2000" baseline="0"/>
              <a:t> </a:t>
            </a:r>
            <a:r>
              <a:rPr lang="el-GR" sz="2000"/>
              <a:t>που είναι ουσιαστικά μια</a:t>
            </a:r>
            <a:r>
              <a:rPr lang="el-GR" sz="2000" baseline="0"/>
              <a:t> </a:t>
            </a:r>
            <a:r>
              <a:rPr lang="el-GR" sz="2000"/>
              <a:t>παχιά μήτρα αφυδατωμένων, νεκρών κερατινοκυττάρων ενσωματωμένη σε μία</a:t>
            </a:r>
            <a:r>
              <a:rPr lang="el-GR" sz="2000" baseline="0"/>
              <a:t> </a:t>
            </a:r>
            <a:r>
              <a:rPr lang="el-GR" sz="2000"/>
              <a:t>μήτρα λιπιδίων. </a:t>
            </a:r>
            <a:r>
              <a:rPr lang="el-GR" sz="2000" baseline="0"/>
              <a:t> </a:t>
            </a:r>
            <a:endParaRPr lang="el-GR" sz="2000"/>
          </a:p>
          <a:p>
            <a:endParaRPr lang="el-GR" sz="2000"/>
          </a:p>
          <a:p>
            <a:r>
              <a:rPr lang="el-GR" sz="2000"/>
              <a:t>Προκειμένου τα συστήματα διαδερμικής προσαγωγής φαρμάκου να είναι</a:t>
            </a:r>
            <a:r>
              <a:rPr lang="el-GR" sz="2000" baseline="0"/>
              <a:t> </a:t>
            </a:r>
            <a:r>
              <a:rPr lang="el-GR" sz="2000"/>
              <a:t>αποτελεσματικά, το φάρμακο θα πρέπει προφανώς να είναι σε θέση να διαπεράσει</a:t>
            </a:r>
            <a:r>
              <a:rPr lang="el-GR" sz="2000" baseline="0"/>
              <a:t> </a:t>
            </a:r>
            <a:r>
              <a:rPr lang="el-GR" sz="2000"/>
              <a:t>το φράγμα του δέρματος και να φθάσει τον στόχο παράδοσής του.</a:t>
            </a:r>
            <a:r>
              <a:rPr lang="el-GR" sz="2000" baseline="0"/>
              <a:t> </a:t>
            </a:r>
            <a:endParaRPr lang="el-GR" sz="2000"/>
          </a:p>
          <a:p>
            <a:endParaRPr lang="el-GR" sz="2000"/>
          </a:p>
          <a:p>
            <a:r>
              <a:rPr lang="el-GR" sz="2000"/>
              <a:t>Ωστόσο, έχει αποδειχθεί ότι </a:t>
            </a:r>
            <a:r>
              <a:rPr lang="el-GR" sz="2000" b="1"/>
              <a:t>το μοριακό βάρος συσχετίζεται αρνητικά με την</a:t>
            </a:r>
            <a:r>
              <a:rPr lang="el-GR" sz="2000" b="1" baseline="0"/>
              <a:t> </a:t>
            </a:r>
            <a:r>
              <a:rPr lang="el-GR" sz="2000" b="1"/>
              <a:t>ικανότητα της διαλυμένης ουσίας να διαπεράσει την μεσοκυττάρια περιοχή της</a:t>
            </a:r>
            <a:r>
              <a:rPr lang="el-GR" sz="2000" b="1" baseline="0"/>
              <a:t> </a:t>
            </a:r>
            <a:r>
              <a:rPr lang="el-GR" sz="2000" b="1"/>
              <a:t>κεράτινης στοιβάδας</a:t>
            </a:r>
            <a:r>
              <a:rPr lang="el-GR" sz="2000"/>
              <a:t> με παθητική διάχυση (με απλή τοπική εφαρμογή)</a:t>
            </a:r>
            <a:r>
              <a:rPr lang="el-GR" sz="2000" baseline="0"/>
              <a:t> </a:t>
            </a:r>
            <a:endParaRPr lang="el-GR" sz="2400"/>
          </a:p>
          <a:p>
            <a:r>
              <a:rPr lang="el-GR" sz="2400"/>
              <a:t>  </a:t>
            </a:r>
            <a:endParaRPr lang="en-US" sz="2400"/>
          </a:p>
          <a:p>
            <a:endParaRPr lang="en-US" sz="2400"/>
          </a:p>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F45F5B3A-87F6-470A-952E-EAEFA37296DA}" type="slidenum">
              <a:rPr lang="en-US" sz="25000" b="1" spc="600" baseline="-25000" smtClean="0">
                <a:solidFill>
                  <a:schemeClr val="bg1">
                    <a:lumMod val="95000"/>
                  </a:schemeClr>
                </a:solidFill>
                <a:latin typeface="+mj-lt"/>
              </a:rPr>
              <a:pPr algn="l">
                <a:spcBef>
                  <a:spcPct val="50000"/>
                </a:spcBef>
                <a:defRPr/>
              </a:pPr>
              <a:t>6</a:t>
            </a:fld>
            <a:endParaRPr lang="en-US" sz="25000" b="1" spc="600" baseline="-25000" dirty="0">
              <a:solidFill>
                <a:schemeClr val="bg1">
                  <a:lumMod val="95000"/>
                </a:schemeClr>
              </a:solidFill>
              <a:latin typeface="+mj-lt"/>
            </a:endParaRPr>
          </a:p>
        </p:txBody>
      </p:sp>
      <p:sp>
        <p:nvSpPr>
          <p:cNvPr id="8195"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8196"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8197"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8198"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8199"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8200"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8201"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8202" name="Date Placeholder 23"/>
          <p:cNvSpPr>
            <a:spLocks noGrp="1"/>
          </p:cNvSpPr>
          <p:nvPr>
            <p:ph type="dt" sz="quarter" idx="10"/>
          </p:nvPr>
        </p:nvSpPr>
        <p:spPr>
          <a:xfrm>
            <a:off x="76200" y="6553200"/>
            <a:ext cx="2120900" cy="476250"/>
          </a:xfrm>
          <a:noFill/>
        </p:spPr>
        <p:txBody>
          <a:bodyPr/>
          <a:lstStyle/>
          <a:p>
            <a:fld id="{D7EF1026-FBF2-4774-8FEA-628A6DF13DA1}" type="datetime1">
              <a:rPr lang="el-GR" sz="1000" smtClean="0">
                <a:latin typeface="Arial" charset="0"/>
                <a:cs typeface="Arial" charset="0"/>
              </a:rPr>
              <a:pPr/>
              <a:t>2/2/2017</a:t>
            </a:fld>
            <a:endParaRPr lang="en-US" sz="1000" smtClean="0">
              <a:latin typeface="Arial" charset="0"/>
              <a:cs typeface="Arial" charset="0"/>
            </a:endParaRPr>
          </a:p>
        </p:txBody>
      </p:sp>
      <p:pic>
        <p:nvPicPr>
          <p:cNvPr id="8203"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8204" name="TextBox 15"/>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8205" name="TextBox 17"/>
          <p:cNvSpPr txBox="1">
            <a:spLocks noChangeArrowheads="1"/>
          </p:cNvSpPr>
          <p:nvPr/>
        </p:nvSpPr>
        <p:spPr bwMode="auto">
          <a:xfrm>
            <a:off x="1219200" y="1752600"/>
            <a:ext cx="8001000" cy="3641725"/>
          </a:xfrm>
          <a:prstGeom prst="rect">
            <a:avLst/>
          </a:prstGeom>
          <a:noFill/>
          <a:ln w="9525">
            <a:noFill/>
            <a:miter lim="800000"/>
            <a:headEnd/>
            <a:tailEnd/>
          </a:ln>
        </p:spPr>
        <p:txBody>
          <a:bodyPr>
            <a:spAutoFit/>
          </a:bodyPr>
          <a:lstStyle/>
          <a:p>
            <a:endParaRPr lang="en-US"/>
          </a:p>
          <a:p>
            <a:endParaRPr lang="en-US"/>
          </a:p>
          <a:p>
            <a:pPr algn="just"/>
            <a:r>
              <a:rPr lang="en-US" sz="2000"/>
              <a:t>H</a:t>
            </a:r>
            <a:r>
              <a:rPr lang="en-US" sz="2000" baseline="0"/>
              <a:t> </a:t>
            </a:r>
            <a:r>
              <a:rPr lang="el-GR" sz="2000" b="1"/>
              <a:t>προσθήκη χημικών ενισχυτών</a:t>
            </a:r>
            <a:r>
              <a:rPr lang="el-GR" sz="2000"/>
              <a:t>, όπως υδρογονάνθρακες, σουλφοξείδια, λιπαρά οξέα, επιφανειοδραστικά, εστέρες και αλκοόλες, που ασκούν τη δράση τους μέσω μιας προσωρινής</a:t>
            </a:r>
            <a:r>
              <a:rPr lang="el-GR" sz="2000" baseline="0"/>
              <a:t> </a:t>
            </a:r>
            <a:r>
              <a:rPr lang="el-GR" sz="2000"/>
              <a:t> μεταβολής  των ιδιοτήτων φραγμού της κεράτινης στιβάδας </a:t>
            </a:r>
            <a:r>
              <a:rPr lang="el-GR" sz="2000" b="1"/>
              <a:t>μπορεί  να ενισχύσει</a:t>
            </a:r>
            <a:r>
              <a:rPr lang="el-GR" sz="2000" b="1" baseline="0"/>
              <a:t> </a:t>
            </a:r>
            <a:r>
              <a:rPr lang="el-GR" sz="2000" b="1"/>
              <a:t>τη ροή των</a:t>
            </a:r>
            <a:r>
              <a:rPr lang="el-GR" sz="2000" b="1" baseline="0"/>
              <a:t> </a:t>
            </a:r>
            <a:r>
              <a:rPr lang="el-GR" sz="2000" b="1"/>
              <a:t>ενεργών συστατικών</a:t>
            </a:r>
            <a:r>
              <a:rPr lang="el-GR" sz="2000" b="1" baseline="0"/>
              <a:t> </a:t>
            </a:r>
            <a:endParaRPr lang="el-GR" sz="2000"/>
          </a:p>
          <a:p>
            <a:pPr algn="just"/>
            <a:endParaRPr lang="el-GR" sz="2000"/>
          </a:p>
          <a:p>
            <a:pPr algn="just"/>
            <a:r>
              <a:rPr lang="el-GR" sz="2000"/>
              <a:t>Εντούτοις, λόγω της </a:t>
            </a:r>
            <a:r>
              <a:rPr lang="el-GR" sz="2000" b="1"/>
              <a:t>εξαιρετικά</a:t>
            </a:r>
            <a:r>
              <a:rPr lang="el-GR" sz="2000" b="1" baseline="0"/>
              <a:t> </a:t>
            </a:r>
            <a:r>
              <a:rPr lang="el-GR" sz="2000" b="1"/>
              <a:t>αργής διαπερατότητας των μακρομορίων</a:t>
            </a:r>
            <a:r>
              <a:rPr lang="el-GR" sz="2000"/>
              <a:t>, τα αποτελέσματα ενίσχυσης που απαιτούνται</a:t>
            </a:r>
            <a:r>
              <a:rPr lang="el-GR" sz="2000" baseline="0"/>
              <a:t> </a:t>
            </a:r>
            <a:r>
              <a:rPr lang="el-GR" sz="2000"/>
              <a:t>για να εξασφαλιστεί η μεταφορά τω</a:t>
            </a:r>
            <a:r>
              <a:rPr lang="el-GR" sz="2000" baseline="0"/>
              <a:t> </a:t>
            </a:r>
            <a:r>
              <a:rPr lang="el-GR" sz="2000"/>
              <a:t>αποτελεσματικών</a:t>
            </a:r>
            <a:r>
              <a:rPr lang="el-GR" sz="2000" baseline="0"/>
              <a:t> </a:t>
            </a:r>
            <a:r>
              <a:rPr lang="el-GR" sz="2000"/>
              <a:t> συγκεντρώσεων</a:t>
            </a:r>
            <a:r>
              <a:rPr lang="el-GR" sz="2000" baseline="0"/>
              <a:t> </a:t>
            </a:r>
            <a:r>
              <a:rPr lang="el-GR" sz="2000"/>
              <a:t> είναι </a:t>
            </a:r>
            <a:r>
              <a:rPr lang="el-GR" sz="2000" b="1"/>
              <a:t>πέρα από τα επίπεδα ανοχής του δέρματος ως προς</a:t>
            </a:r>
            <a:r>
              <a:rPr lang="el-GR" sz="2000" b="1" baseline="0"/>
              <a:t> </a:t>
            </a:r>
            <a:r>
              <a:rPr lang="el-GR" sz="2000" b="1"/>
              <a:t>τους χημικούς  ενισχυτές</a:t>
            </a:r>
            <a:r>
              <a:rPr lang="el-GR" sz="2000"/>
              <a:t>. </a:t>
            </a:r>
          </a:p>
          <a:p>
            <a:pPr algn="just"/>
            <a:endParaRPr lang="el-GR" sz="2000"/>
          </a:p>
          <a:p>
            <a:pPr algn="just"/>
            <a:r>
              <a:rPr lang="el-GR" sz="2000" b="1"/>
              <a:t>Οι</a:t>
            </a:r>
            <a:r>
              <a:rPr lang="el-GR" sz="2000" b="1" baseline="0"/>
              <a:t> </a:t>
            </a:r>
            <a:r>
              <a:rPr lang="el-GR" sz="2000" b="1"/>
              <a:t>τεχνολογίες διαδερμικής χορήγησης παίρνουν τη σκυτάλη εκεί ακριβώς όπου εξαντλούνται τα όρια των χημικών ενισχύσεων και εγγυώνται  άριστα θεραπευτικά  αποτελέσματα</a:t>
            </a:r>
            <a:r>
              <a:rPr lang="el-GR" sz="2000" b="1" baseline="0"/>
              <a:t> </a:t>
            </a:r>
            <a:r>
              <a:rPr lang="el-GR" sz="2000" b="1"/>
              <a:t> </a:t>
            </a:r>
            <a:endParaRPr lang="en-US" sz="20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9C5B1D2A-638A-4440-95DD-6B603DE9AAC8}" type="slidenum">
              <a:rPr lang="en-US" sz="25000" b="1" spc="600" baseline="-25000" smtClean="0">
                <a:solidFill>
                  <a:schemeClr val="bg1">
                    <a:lumMod val="95000"/>
                  </a:schemeClr>
                </a:solidFill>
                <a:latin typeface="+mj-lt"/>
              </a:rPr>
              <a:pPr algn="l">
                <a:spcBef>
                  <a:spcPct val="50000"/>
                </a:spcBef>
                <a:defRPr/>
              </a:pPr>
              <a:t>7</a:t>
            </a:fld>
            <a:endParaRPr lang="en-US" sz="25000" b="1" spc="600" baseline="-25000" dirty="0">
              <a:solidFill>
                <a:schemeClr val="bg1">
                  <a:lumMod val="95000"/>
                </a:schemeClr>
              </a:solidFill>
              <a:latin typeface="+mj-lt"/>
            </a:endParaRPr>
          </a:p>
        </p:txBody>
      </p:sp>
      <p:sp>
        <p:nvSpPr>
          <p:cNvPr id="9219"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9220"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9221"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9222"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9223"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9224"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9225"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9226" name="Date Placeholder 23"/>
          <p:cNvSpPr>
            <a:spLocks noGrp="1"/>
          </p:cNvSpPr>
          <p:nvPr>
            <p:ph type="dt" sz="quarter" idx="10"/>
          </p:nvPr>
        </p:nvSpPr>
        <p:spPr>
          <a:xfrm>
            <a:off x="76200" y="6553200"/>
            <a:ext cx="2120900" cy="476250"/>
          </a:xfrm>
          <a:noFill/>
        </p:spPr>
        <p:txBody>
          <a:bodyPr/>
          <a:lstStyle/>
          <a:p>
            <a:fld id="{694B6542-49BC-4F17-AFF8-17CB1BA3E30F}" type="datetime1">
              <a:rPr lang="el-GR" sz="1000" smtClean="0">
                <a:latin typeface="Arial" charset="0"/>
                <a:cs typeface="Arial" charset="0"/>
              </a:rPr>
              <a:pPr/>
              <a:t>2/2/2017</a:t>
            </a:fld>
            <a:endParaRPr lang="en-US" sz="1000" smtClean="0">
              <a:latin typeface="Arial" charset="0"/>
              <a:cs typeface="Arial" charset="0"/>
            </a:endParaRPr>
          </a:p>
        </p:txBody>
      </p:sp>
      <p:pic>
        <p:nvPicPr>
          <p:cNvPr id="9227"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9228" name="TextBox 19"/>
          <p:cNvSpPr txBox="1">
            <a:spLocks noChangeArrowheads="1"/>
          </p:cNvSpPr>
          <p:nvPr/>
        </p:nvSpPr>
        <p:spPr bwMode="auto">
          <a:xfrm>
            <a:off x="1219200" y="1828800"/>
            <a:ext cx="7035800" cy="523875"/>
          </a:xfrm>
          <a:prstGeom prst="rect">
            <a:avLst/>
          </a:prstGeom>
          <a:noFill/>
          <a:ln w="9525">
            <a:noFill/>
            <a:miter lim="800000"/>
            <a:headEnd/>
            <a:tailEnd/>
          </a:ln>
        </p:spPr>
        <p:txBody>
          <a:bodyPr>
            <a:spAutoFit/>
          </a:bodyPr>
          <a:lstStyle/>
          <a:p>
            <a:r>
              <a:rPr lang="en-US" sz="1600" baseline="0"/>
              <a:t> </a:t>
            </a:r>
            <a:r>
              <a:rPr lang="en-US"/>
              <a:t>.   </a:t>
            </a:r>
            <a:endParaRPr lang="el-GR"/>
          </a:p>
          <a:p>
            <a:endParaRPr lang="el-GR"/>
          </a:p>
        </p:txBody>
      </p:sp>
      <p:sp>
        <p:nvSpPr>
          <p:cNvPr id="9229" name="TextBox 15"/>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9230" name="TextBox 17"/>
          <p:cNvSpPr txBox="1">
            <a:spLocks noChangeArrowheads="1"/>
          </p:cNvSpPr>
          <p:nvPr/>
        </p:nvSpPr>
        <p:spPr bwMode="auto">
          <a:xfrm>
            <a:off x="1371600" y="1981200"/>
            <a:ext cx="7239000" cy="2246313"/>
          </a:xfrm>
          <a:prstGeom prst="rect">
            <a:avLst/>
          </a:prstGeom>
          <a:noFill/>
          <a:ln w="9525">
            <a:noFill/>
            <a:miter lim="800000"/>
            <a:headEnd/>
            <a:tailEnd/>
          </a:ln>
        </p:spPr>
        <p:txBody>
          <a:bodyPr>
            <a:spAutoFit/>
          </a:bodyPr>
          <a:lstStyle/>
          <a:p>
            <a:pPr algn="just"/>
            <a:endParaRPr lang="el-GR" sz="2400"/>
          </a:p>
          <a:p>
            <a:pPr algn="just"/>
            <a:r>
              <a:rPr lang="el-GR" sz="2400"/>
              <a:t>Οι μέθοδοι  </a:t>
            </a:r>
            <a:r>
              <a:rPr lang="el-GR" sz="2400" b="1"/>
              <a:t>της ιοντοφόρεσης</a:t>
            </a:r>
            <a:r>
              <a:rPr lang="el-GR" sz="2400"/>
              <a:t>,  της  </a:t>
            </a:r>
            <a:r>
              <a:rPr lang="el-GR" sz="2400" b="1"/>
              <a:t>ηλεκτροδιάτρησης</a:t>
            </a:r>
            <a:r>
              <a:rPr lang="el-GR" sz="2400"/>
              <a:t> (ηλεκτροπόρωση), οι</a:t>
            </a:r>
            <a:r>
              <a:rPr lang="el-GR" sz="2400" baseline="0"/>
              <a:t> </a:t>
            </a:r>
            <a:r>
              <a:rPr lang="el-GR" sz="2400" b="1"/>
              <a:t>υπέρηχοι</a:t>
            </a:r>
            <a:r>
              <a:rPr lang="el-GR" sz="2400"/>
              <a:t>, τα </a:t>
            </a:r>
            <a:r>
              <a:rPr lang="el-GR" sz="2400" b="1"/>
              <a:t>φωτομηχανικά κύματα</a:t>
            </a:r>
            <a:r>
              <a:rPr lang="el-GR" sz="2400"/>
              <a:t>, </a:t>
            </a:r>
            <a:r>
              <a:rPr lang="en-US" sz="2400"/>
              <a:t>o</a:t>
            </a:r>
            <a:r>
              <a:rPr lang="el-GR" sz="2400" b="1"/>
              <a:t> μικροβελονισμός  </a:t>
            </a:r>
            <a:r>
              <a:rPr lang="el-GR" sz="2400"/>
              <a:t>(</a:t>
            </a:r>
            <a:r>
              <a:rPr lang="en-US" sz="2400"/>
              <a:t>microneedling</a:t>
            </a:r>
            <a:r>
              <a:rPr lang="el-GR" sz="2400"/>
              <a:t>) και</a:t>
            </a:r>
            <a:r>
              <a:rPr lang="el-GR" sz="2400" baseline="0"/>
              <a:t> </a:t>
            </a:r>
            <a:r>
              <a:rPr lang="el-GR" sz="2400"/>
              <a:t>τα </a:t>
            </a:r>
            <a:r>
              <a:rPr lang="en-US" sz="2400" b="1"/>
              <a:t>jet</a:t>
            </a:r>
            <a:r>
              <a:rPr lang="el-GR" sz="2400" b="1" baseline="0"/>
              <a:t> </a:t>
            </a:r>
            <a:r>
              <a:rPr lang="en-US" sz="2400" b="1"/>
              <a:t>injectors</a:t>
            </a:r>
            <a:r>
              <a:rPr lang="el-GR" sz="2400" b="1"/>
              <a:t> </a:t>
            </a:r>
            <a:r>
              <a:rPr lang="el-GR" sz="2400"/>
              <a:t>(πιστόλια χωρις βελόνα)</a:t>
            </a:r>
            <a:r>
              <a:rPr lang="el-GR" sz="2400" baseline="0"/>
              <a:t> </a:t>
            </a:r>
            <a:r>
              <a:rPr lang="el-GR" sz="2400"/>
              <a:t>είναι</a:t>
            </a:r>
            <a:r>
              <a:rPr lang="el-GR" sz="2400" baseline="0"/>
              <a:t> </a:t>
            </a:r>
            <a:r>
              <a:rPr lang="el-GR" sz="2400"/>
              <a:t>οι μέθοδοι</a:t>
            </a:r>
            <a:r>
              <a:rPr lang="el-GR" sz="2400" baseline="0"/>
              <a:t> </a:t>
            </a:r>
            <a:r>
              <a:rPr lang="el-GR" sz="2400"/>
              <a:t>που εξασφαλίζουν τα επιθυμητά</a:t>
            </a:r>
            <a:r>
              <a:rPr lang="el-GR" sz="2400" baseline="0"/>
              <a:t> </a:t>
            </a:r>
            <a:r>
              <a:rPr lang="el-GR" sz="2400"/>
              <a:t>θεραπευτικά αποτελέσματα κατά τη διαδερμική χορήγηση ενεργών συστατικών</a:t>
            </a:r>
            <a:r>
              <a:rPr lang="el-GR" sz="2400" baseline="0"/>
              <a:t> </a:t>
            </a:r>
            <a:r>
              <a:rPr lang="el-GR" sz="2400"/>
              <a:t> </a:t>
            </a:r>
            <a:endParaRPr lang="en-US" sz="2400"/>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F37F894A-9A20-4EF6-AF77-C374E6046168}" type="slidenum">
              <a:rPr lang="en-US" sz="25000" b="1" spc="600" baseline="-25000" smtClean="0">
                <a:solidFill>
                  <a:schemeClr val="bg1">
                    <a:lumMod val="95000"/>
                  </a:schemeClr>
                </a:solidFill>
                <a:latin typeface="+mj-lt"/>
              </a:rPr>
              <a:pPr algn="l">
                <a:spcBef>
                  <a:spcPct val="50000"/>
                </a:spcBef>
                <a:defRPr/>
              </a:pPr>
              <a:t>8</a:t>
            </a:fld>
            <a:endParaRPr lang="en-US" sz="25000" b="1" spc="600" baseline="-25000" dirty="0">
              <a:solidFill>
                <a:schemeClr val="bg1">
                  <a:lumMod val="95000"/>
                </a:schemeClr>
              </a:solidFill>
              <a:latin typeface="+mj-lt"/>
            </a:endParaRPr>
          </a:p>
        </p:txBody>
      </p:sp>
      <p:sp>
        <p:nvSpPr>
          <p:cNvPr id="10243"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0244"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0245"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0246"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0247"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0248"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0249"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0250" name="Date Placeholder 23"/>
          <p:cNvSpPr>
            <a:spLocks noGrp="1"/>
          </p:cNvSpPr>
          <p:nvPr>
            <p:ph type="dt" sz="quarter" idx="10"/>
          </p:nvPr>
        </p:nvSpPr>
        <p:spPr>
          <a:xfrm>
            <a:off x="76200" y="6553200"/>
            <a:ext cx="2120900" cy="476250"/>
          </a:xfrm>
          <a:noFill/>
        </p:spPr>
        <p:txBody>
          <a:bodyPr/>
          <a:lstStyle/>
          <a:p>
            <a:fld id="{936EC3FA-80D6-4C94-8F61-FDB023768B4C}" type="datetime1">
              <a:rPr lang="el-GR" sz="1000" smtClean="0">
                <a:latin typeface="Arial" charset="0"/>
                <a:cs typeface="Arial" charset="0"/>
              </a:rPr>
              <a:pPr/>
              <a:t>2/2/2017</a:t>
            </a:fld>
            <a:endParaRPr lang="en-US" sz="1000" smtClean="0">
              <a:latin typeface="Arial" charset="0"/>
              <a:cs typeface="Arial" charset="0"/>
            </a:endParaRPr>
          </a:p>
        </p:txBody>
      </p:sp>
      <p:pic>
        <p:nvPicPr>
          <p:cNvPr id="10251"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10252" name="TextBox 19"/>
          <p:cNvSpPr txBox="1">
            <a:spLocks noChangeArrowheads="1"/>
          </p:cNvSpPr>
          <p:nvPr/>
        </p:nvSpPr>
        <p:spPr bwMode="auto">
          <a:xfrm>
            <a:off x="1219200" y="1828800"/>
            <a:ext cx="7035800" cy="523875"/>
          </a:xfrm>
          <a:prstGeom prst="rect">
            <a:avLst/>
          </a:prstGeom>
          <a:noFill/>
          <a:ln w="9525">
            <a:noFill/>
            <a:miter lim="800000"/>
            <a:headEnd/>
            <a:tailEnd/>
          </a:ln>
        </p:spPr>
        <p:txBody>
          <a:bodyPr>
            <a:spAutoFit/>
          </a:bodyPr>
          <a:lstStyle/>
          <a:p>
            <a:r>
              <a:rPr lang="en-US" sz="1600" baseline="0"/>
              <a:t> </a:t>
            </a:r>
            <a:r>
              <a:rPr lang="en-US"/>
              <a:t>.   </a:t>
            </a:r>
            <a:endParaRPr lang="el-GR"/>
          </a:p>
          <a:p>
            <a:endParaRPr lang="el-GR"/>
          </a:p>
        </p:txBody>
      </p:sp>
      <p:sp>
        <p:nvSpPr>
          <p:cNvPr id="10253" name="TextBox 17"/>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10254" name="TextBox 18"/>
          <p:cNvSpPr txBox="1">
            <a:spLocks noChangeArrowheads="1"/>
          </p:cNvSpPr>
          <p:nvPr/>
        </p:nvSpPr>
        <p:spPr bwMode="auto">
          <a:xfrm>
            <a:off x="1600200" y="2163763"/>
            <a:ext cx="6019800" cy="503237"/>
          </a:xfrm>
          <a:prstGeom prst="rect">
            <a:avLst/>
          </a:prstGeom>
          <a:noFill/>
          <a:ln w="9525">
            <a:noFill/>
            <a:miter lim="800000"/>
            <a:headEnd/>
            <a:tailEnd/>
          </a:ln>
        </p:spPr>
        <p:txBody>
          <a:bodyPr>
            <a:spAutoFit/>
          </a:bodyPr>
          <a:lstStyle/>
          <a:p>
            <a:r>
              <a:rPr lang="el-GR" sz="4000">
                <a:latin typeface="Calibri" pitchFamily="34" charset="0"/>
              </a:rPr>
              <a:t>2. Μεσοθεραπεία</a:t>
            </a:r>
            <a:r>
              <a:rPr lang="en-US" sz="4000">
                <a:latin typeface="Calibri" pitchFamily="34" charset="0"/>
              </a:rPr>
              <a:t> </a:t>
            </a:r>
            <a:r>
              <a:rPr lang="el-GR" sz="4000">
                <a:latin typeface="Calibri" pitchFamily="34" charset="0"/>
              </a:rPr>
              <a:t>με</a:t>
            </a:r>
            <a:r>
              <a:rPr lang="en-US" sz="4000">
                <a:latin typeface="Calibri" pitchFamily="34" charset="0"/>
              </a:rPr>
              <a:t> roller</a:t>
            </a:r>
          </a:p>
        </p:txBody>
      </p:sp>
      <p:sp>
        <p:nvSpPr>
          <p:cNvPr id="10255" name="AutoShape 19" descr="Αποτέλεσμα εικόνας για mesorelle"/>
          <p:cNvSpPr>
            <a:spLocks noChangeAspect="1" noChangeArrowheads="1"/>
          </p:cNvSpPr>
          <p:nvPr/>
        </p:nvSpPr>
        <p:spPr bwMode="auto">
          <a:xfrm>
            <a:off x="134938" y="-98425"/>
            <a:ext cx="304800" cy="304800"/>
          </a:xfrm>
          <a:prstGeom prst="rect">
            <a:avLst/>
          </a:prstGeom>
          <a:noFill/>
          <a:ln w="9525">
            <a:noFill/>
            <a:miter lim="800000"/>
            <a:headEnd/>
            <a:tailEnd/>
          </a:ln>
        </p:spPr>
        <p:txBody>
          <a:bodyPr/>
          <a:lstStyle/>
          <a:p>
            <a:endParaRPr lang="el-GR"/>
          </a:p>
        </p:txBody>
      </p:sp>
      <p:sp>
        <p:nvSpPr>
          <p:cNvPr id="10256" name="AutoShape 21" descr="Αποτέλεσμα εικόνας για mesorelle"/>
          <p:cNvSpPr>
            <a:spLocks noChangeAspect="1" noChangeArrowheads="1"/>
          </p:cNvSpPr>
          <p:nvPr/>
        </p:nvSpPr>
        <p:spPr bwMode="auto">
          <a:xfrm>
            <a:off x="134938" y="-98425"/>
            <a:ext cx="304800" cy="304800"/>
          </a:xfrm>
          <a:prstGeom prst="rect">
            <a:avLst/>
          </a:prstGeom>
          <a:noFill/>
          <a:ln w="9525">
            <a:noFill/>
            <a:miter lim="800000"/>
            <a:headEnd/>
            <a:tailEnd/>
          </a:ln>
        </p:spPr>
        <p:txBody>
          <a:bodyPr/>
          <a:lstStyle/>
          <a:p>
            <a:endParaRPr lang="el-GR"/>
          </a:p>
        </p:txBody>
      </p:sp>
      <p:pic>
        <p:nvPicPr>
          <p:cNvPr id="10257" name="Picture 25" descr="http://www.phacemed.gr/sites/default/files/genosys.jpg"/>
          <p:cNvPicPr>
            <a:picLocks noChangeAspect="1" noChangeArrowheads="1"/>
          </p:cNvPicPr>
          <p:nvPr/>
        </p:nvPicPr>
        <p:blipFill>
          <a:blip r:embed="rId4" cstate="print"/>
          <a:srcRect/>
          <a:stretch>
            <a:fillRect/>
          </a:stretch>
        </p:blipFill>
        <p:spPr bwMode="auto">
          <a:xfrm>
            <a:off x="3030538" y="3505200"/>
            <a:ext cx="3522662" cy="203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0" y="-1066800"/>
            <a:ext cx="4114800" cy="476250"/>
          </a:xfrm>
        </p:spPr>
        <p:txBody>
          <a:bodyPr/>
          <a:lstStyle/>
          <a:p>
            <a:pPr algn="l">
              <a:spcBef>
                <a:spcPct val="50000"/>
              </a:spcBef>
              <a:defRPr/>
            </a:pPr>
            <a:fld id="{6B8815E9-9CE9-4F7F-9763-2A73BBB3A278}" type="slidenum">
              <a:rPr lang="en-US" sz="25000" b="1" spc="600" baseline="-25000" smtClean="0">
                <a:solidFill>
                  <a:schemeClr val="bg1">
                    <a:lumMod val="95000"/>
                  </a:schemeClr>
                </a:solidFill>
                <a:latin typeface="+mj-lt"/>
              </a:rPr>
              <a:pPr algn="l">
                <a:spcBef>
                  <a:spcPct val="50000"/>
                </a:spcBef>
                <a:defRPr/>
              </a:pPr>
              <a:t>9</a:t>
            </a:fld>
            <a:endParaRPr lang="en-US" sz="25000" b="1" spc="600" baseline="-25000" dirty="0">
              <a:solidFill>
                <a:schemeClr val="bg1">
                  <a:lumMod val="95000"/>
                </a:schemeClr>
              </a:solidFill>
              <a:latin typeface="+mj-lt"/>
            </a:endParaRPr>
          </a:p>
        </p:txBody>
      </p:sp>
      <p:sp>
        <p:nvSpPr>
          <p:cNvPr id="11267" name="Rectangle 17"/>
          <p:cNvSpPr>
            <a:spLocks noChangeArrowheads="1"/>
          </p:cNvSpPr>
          <p:nvPr/>
        </p:nvSpPr>
        <p:spPr bwMode="auto">
          <a:xfrm>
            <a:off x="0" y="6477000"/>
            <a:ext cx="9906000" cy="381000"/>
          </a:xfrm>
          <a:prstGeom prst="rect">
            <a:avLst/>
          </a:prstGeom>
          <a:solidFill>
            <a:schemeClr val="tx1"/>
          </a:solidFill>
          <a:ln w="9525">
            <a:noFill/>
            <a:miter lim="800000"/>
            <a:headEnd/>
            <a:tailEnd/>
          </a:ln>
        </p:spPr>
        <p:txBody>
          <a:bodyPr wrap="none" anchor="ctr"/>
          <a:lstStyle/>
          <a:p>
            <a:endParaRPr lang="el-GR"/>
          </a:p>
        </p:txBody>
      </p:sp>
      <p:sp>
        <p:nvSpPr>
          <p:cNvPr id="11268" name="Text Box 14"/>
          <p:cNvSpPr txBox="1">
            <a:spLocks noChangeArrowheads="1"/>
          </p:cNvSpPr>
          <p:nvPr/>
        </p:nvSpPr>
        <p:spPr bwMode="auto">
          <a:xfrm>
            <a:off x="0" y="6535738"/>
            <a:ext cx="495300" cy="276225"/>
          </a:xfrm>
          <a:prstGeom prst="rect">
            <a:avLst/>
          </a:prstGeom>
          <a:noFill/>
          <a:ln w="9525">
            <a:noFill/>
            <a:miter lim="800000"/>
            <a:headEnd/>
            <a:tailEnd/>
          </a:ln>
        </p:spPr>
        <p:txBody>
          <a:bodyPr>
            <a:spAutoFit/>
          </a:bodyPr>
          <a:lstStyle/>
          <a:p>
            <a:pPr algn="ctr">
              <a:spcBef>
                <a:spcPct val="50000"/>
              </a:spcBef>
            </a:pPr>
            <a:r>
              <a:rPr lang="en-US" sz="1200" baseline="0">
                <a:latin typeface="CF Helvetica-Black" pitchFamily="50" charset="0"/>
              </a:rPr>
              <a:t>01</a:t>
            </a:r>
          </a:p>
        </p:txBody>
      </p:sp>
      <p:sp>
        <p:nvSpPr>
          <p:cNvPr id="11269" name="Rectangle 15"/>
          <p:cNvSpPr>
            <a:spLocks noChangeArrowheads="1"/>
          </p:cNvSpPr>
          <p:nvPr/>
        </p:nvSpPr>
        <p:spPr bwMode="auto">
          <a:xfrm>
            <a:off x="990600" y="6659563"/>
            <a:ext cx="7181850" cy="46037"/>
          </a:xfrm>
          <a:prstGeom prst="rect">
            <a:avLst/>
          </a:prstGeom>
          <a:solidFill>
            <a:schemeClr val="bg2"/>
          </a:solidFill>
          <a:ln w="9525">
            <a:noFill/>
            <a:miter lim="800000"/>
            <a:headEnd/>
            <a:tailEnd/>
          </a:ln>
        </p:spPr>
        <p:txBody>
          <a:bodyPr wrap="none" anchor="ctr"/>
          <a:lstStyle/>
          <a:p>
            <a:endParaRPr lang="el-GR"/>
          </a:p>
        </p:txBody>
      </p:sp>
      <p:sp>
        <p:nvSpPr>
          <p:cNvPr id="11270" name="Text Box 16"/>
          <p:cNvSpPr txBox="1">
            <a:spLocks noChangeArrowheads="1"/>
          </p:cNvSpPr>
          <p:nvPr/>
        </p:nvSpPr>
        <p:spPr bwMode="auto">
          <a:xfrm>
            <a:off x="8382000" y="6477000"/>
            <a:ext cx="1816100" cy="274638"/>
          </a:xfrm>
          <a:prstGeom prst="rect">
            <a:avLst/>
          </a:prstGeom>
          <a:noFill/>
          <a:ln w="9525">
            <a:noFill/>
            <a:miter lim="800000"/>
            <a:headEnd/>
            <a:tailEnd/>
          </a:ln>
        </p:spPr>
        <p:txBody>
          <a:bodyPr>
            <a:spAutoFit/>
          </a:bodyPr>
          <a:lstStyle/>
          <a:p>
            <a:pPr>
              <a:spcBef>
                <a:spcPct val="50000"/>
              </a:spcBef>
            </a:pPr>
            <a:r>
              <a:rPr lang="en-US">
                <a:solidFill>
                  <a:schemeClr val="bg1"/>
                </a:solidFill>
                <a:latin typeface="CF Helvetica-Regular" pitchFamily="50" charset="0"/>
              </a:rPr>
              <a:t>www.phacemed.gr</a:t>
            </a:r>
          </a:p>
        </p:txBody>
      </p:sp>
      <p:sp>
        <p:nvSpPr>
          <p:cNvPr id="11271" name="Rectangle 18"/>
          <p:cNvSpPr>
            <a:spLocks noChangeArrowheads="1"/>
          </p:cNvSpPr>
          <p:nvPr/>
        </p:nvSpPr>
        <p:spPr bwMode="auto">
          <a:xfrm>
            <a:off x="98425" y="6572250"/>
            <a:ext cx="739775" cy="209550"/>
          </a:xfrm>
          <a:prstGeom prst="rect">
            <a:avLst/>
          </a:prstGeom>
          <a:solidFill>
            <a:schemeClr val="bg1"/>
          </a:solidFill>
          <a:ln w="9525">
            <a:noFill/>
            <a:miter lim="800000"/>
            <a:headEnd/>
            <a:tailEnd/>
          </a:ln>
        </p:spPr>
        <p:txBody>
          <a:bodyPr wrap="none" anchor="ctr" anchorCtr="1"/>
          <a:lstStyle/>
          <a:p>
            <a:pPr algn="ctr"/>
            <a:endParaRPr lang="el-GR"/>
          </a:p>
        </p:txBody>
      </p:sp>
      <p:sp>
        <p:nvSpPr>
          <p:cNvPr id="11272" name="Text Box 19"/>
          <p:cNvSpPr txBox="1">
            <a:spLocks noChangeArrowheads="1"/>
          </p:cNvSpPr>
          <p:nvPr/>
        </p:nvSpPr>
        <p:spPr bwMode="auto">
          <a:xfrm>
            <a:off x="184150" y="6443663"/>
            <a:ext cx="577850" cy="338137"/>
          </a:xfrm>
          <a:prstGeom prst="rect">
            <a:avLst/>
          </a:prstGeom>
          <a:noFill/>
          <a:ln w="9525">
            <a:noFill/>
            <a:miter lim="800000"/>
            <a:headEnd/>
            <a:tailEnd/>
          </a:ln>
        </p:spPr>
        <p:txBody>
          <a:bodyPr>
            <a:spAutoFit/>
          </a:bodyPr>
          <a:lstStyle/>
          <a:p>
            <a:pPr>
              <a:spcBef>
                <a:spcPct val="50000"/>
              </a:spcBef>
            </a:pPr>
            <a:r>
              <a:rPr lang="en-US" sz="2400" b="1">
                <a:latin typeface="CF Helvetica-Regular" pitchFamily="50" charset="0"/>
              </a:rPr>
              <a:t> </a:t>
            </a:r>
          </a:p>
        </p:txBody>
      </p:sp>
      <p:sp>
        <p:nvSpPr>
          <p:cNvPr id="11273" name="Line 21"/>
          <p:cNvSpPr>
            <a:spLocks noChangeShapeType="1"/>
          </p:cNvSpPr>
          <p:nvPr/>
        </p:nvSpPr>
        <p:spPr bwMode="auto">
          <a:xfrm>
            <a:off x="838200" y="1295400"/>
            <a:ext cx="9067800" cy="0"/>
          </a:xfrm>
          <a:prstGeom prst="line">
            <a:avLst/>
          </a:prstGeom>
          <a:noFill/>
          <a:ln w="9525">
            <a:solidFill>
              <a:schemeClr val="tx1"/>
            </a:solidFill>
            <a:round/>
            <a:headEnd/>
            <a:tailEnd/>
          </a:ln>
        </p:spPr>
        <p:txBody>
          <a:bodyPr/>
          <a:lstStyle/>
          <a:p>
            <a:endParaRPr lang="el-GR"/>
          </a:p>
        </p:txBody>
      </p:sp>
      <p:sp>
        <p:nvSpPr>
          <p:cNvPr id="11274" name="Date Placeholder 23"/>
          <p:cNvSpPr>
            <a:spLocks noGrp="1"/>
          </p:cNvSpPr>
          <p:nvPr>
            <p:ph type="dt" sz="quarter" idx="10"/>
          </p:nvPr>
        </p:nvSpPr>
        <p:spPr>
          <a:xfrm>
            <a:off x="76200" y="6553200"/>
            <a:ext cx="2120900" cy="476250"/>
          </a:xfrm>
          <a:noFill/>
        </p:spPr>
        <p:txBody>
          <a:bodyPr/>
          <a:lstStyle/>
          <a:p>
            <a:fld id="{DAFA0F83-D2BE-4A3F-972D-41659F5F472A}" type="datetime1">
              <a:rPr lang="el-GR" sz="1000" smtClean="0">
                <a:latin typeface="Arial" charset="0"/>
                <a:cs typeface="Arial" charset="0"/>
              </a:rPr>
              <a:pPr/>
              <a:t>2/2/2017</a:t>
            </a:fld>
            <a:endParaRPr lang="en-US" sz="1000" smtClean="0">
              <a:latin typeface="Arial" charset="0"/>
              <a:cs typeface="Arial" charset="0"/>
            </a:endParaRPr>
          </a:p>
        </p:txBody>
      </p:sp>
      <p:pic>
        <p:nvPicPr>
          <p:cNvPr id="11275" name="Picture 20" descr="logo_pm_sFLAT"/>
          <p:cNvPicPr>
            <a:picLocks noChangeAspect="1" noChangeArrowheads="1"/>
          </p:cNvPicPr>
          <p:nvPr/>
        </p:nvPicPr>
        <p:blipFill>
          <a:blip r:embed="rId3" cstate="print"/>
          <a:srcRect/>
          <a:stretch>
            <a:fillRect/>
          </a:stretch>
        </p:blipFill>
        <p:spPr bwMode="auto">
          <a:xfrm>
            <a:off x="7924800" y="304800"/>
            <a:ext cx="1225550" cy="563563"/>
          </a:xfrm>
          <a:prstGeom prst="rect">
            <a:avLst/>
          </a:prstGeom>
          <a:noFill/>
          <a:ln w="9525">
            <a:noFill/>
            <a:miter lim="800000"/>
            <a:headEnd/>
            <a:tailEnd/>
          </a:ln>
        </p:spPr>
      </p:pic>
      <p:sp>
        <p:nvSpPr>
          <p:cNvPr id="11276" name="TextBox 19"/>
          <p:cNvSpPr txBox="1">
            <a:spLocks noChangeArrowheads="1"/>
          </p:cNvSpPr>
          <p:nvPr/>
        </p:nvSpPr>
        <p:spPr bwMode="auto">
          <a:xfrm>
            <a:off x="1143000" y="1676400"/>
            <a:ext cx="8229600" cy="461963"/>
          </a:xfrm>
          <a:prstGeom prst="rect">
            <a:avLst/>
          </a:prstGeom>
          <a:noFill/>
          <a:ln w="9525">
            <a:noFill/>
            <a:miter lim="800000"/>
            <a:headEnd/>
            <a:tailEnd/>
          </a:ln>
        </p:spPr>
        <p:txBody>
          <a:bodyPr>
            <a:spAutoFit/>
          </a:bodyPr>
          <a:lstStyle/>
          <a:p>
            <a:r>
              <a:rPr lang="en-US"/>
              <a:t>  </a:t>
            </a:r>
            <a:endParaRPr lang="el-GR"/>
          </a:p>
          <a:p>
            <a:endParaRPr lang="el-GR"/>
          </a:p>
        </p:txBody>
      </p:sp>
      <p:sp>
        <p:nvSpPr>
          <p:cNvPr id="11277" name="TextBox 15"/>
          <p:cNvSpPr txBox="1">
            <a:spLocks noChangeArrowheads="1"/>
          </p:cNvSpPr>
          <p:nvPr/>
        </p:nvSpPr>
        <p:spPr bwMode="auto">
          <a:xfrm>
            <a:off x="7924800" y="838200"/>
            <a:ext cx="1676400" cy="276225"/>
          </a:xfrm>
          <a:prstGeom prst="rect">
            <a:avLst/>
          </a:prstGeom>
          <a:noFill/>
          <a:ln w="9525">
            <a:noFill/>
            <a:miter lim="800000"/>
            <a:headEnd/>
            <a:tailEnd/>
          </a:ln>
        </p:spPr>
        <p:txBody>
          <a:bodyPr>
            <a:spAutoFit/>
          </a:bodyPr>
          <a:lstStyle/>
          <a:p>
            <a:r>
              <a:rPr lang="el-GR"/>
              <a:t>ΣΗΜΙΤΗΣ ΑΕ</a:t>
            </a:r>
            <a:endParaRPr lang="en-US"/>
          </a:p>
        </p:txBody>
      </p:sp>
      <p:sp>
        <p:nvSpPr>
          <p:cNvPr id="11278" name="TextBox 17"/>
          <p:cNvSpPr txBox="1">
            <a:spLocks noChangeArrowheads="1"/>
          </p:cNvSpPr>
          <p:nvPr/>
        </p:nvSpPr>
        <p:spPr bwMode="auto">
          <a:xfrm>
            <a:off x="1219200" y="2133600"/>
            <a:ext cx="8001000" cy="2308225"/>
          </a:xfrm>
          <a:prstGeom prst="rect">
            <a:avLst/>
          </a:prstGeom>
          <a:noFill/>
          <a:ln w="9525">
            <a:noFill/>
            <a:miter lim="800000"/>
            <a:headEnd/>
            <a:tailEnd/>
          </a:ln>
        </p:spPr>
        <p:txBody>
          <a:bodyPr>
            <a:spAutoFit/>
          </a:bodyPr>
          <a:lstStyle/>
          <a:p>
            <a:r>
              <a:rPr lang="el-GR" sz="2400" b="1"/>
              <a:t>Ορισμός μεσοθεραπείας</a:t>
            </a:r>
            <a:r>
              <a:rPr lang="el-GR" sz="2400"/>
              <a:t>: </a:t>
            </a:r>
            <a:endParaRPr lang="en-US" sz="2400"/>
          </a:p>
          <a:p>
            <a:endParaRPr lang="en-US" sz="2400"/>
          </a:p>
          <a:p>
            <a:pPr algn="just"/>
            <a:r>
              <a:rPr lang="el-GR" sz="2400"/>
              <a:t>Είναι το σύνολο των </a:t>
            </a:r>
            <a:r>
              <a:rPr lang="el-GR" sz="2400" b="1"/>
              <a:t>μη χειρουργικών τεχνικών</a:t>
            </a:r>
            <a:r>
              <a:rPr lang="el-GR" sz="2400" b="1" baseline="0"/>
              <a:t> </a:t>
            </a:r>
            <a:r>
              <a:rPr lang="el-GR" sz="2400"/>
              <a:t>που σκοπό έχουν την έγχυση  ενεργών</a:t>
            </a:r>
            <a:r>
              <a:rPr lang="el-GR" sz="2400" baseline="0"/>
              <a:t> </a:t>
            </a:r>
            <a:r>
              <a:rPr lang="el-GR" sz="2400"/>
              <a:t>ουσιών στο μεσόδερμα (</a:t>
            </a:r>
            <a:r>
              <a:rPr lang="el-GR" sz="2400" b="1"/>
              <a:t>χόριο), περιοχή όπου </a:t>
            </a:r>
            <a:r>
              <a:rPr lang="en-US" sz="2400"/>
              <a:t> </a:t>
            </a:r>
            <a:r>
              <a:rPr lang="el-GR" sz="2400"/>
              <a:t>βρίσκονται τα κύτταρα από τα οποία</a:t>
            </a:r>
            <a:r>
              <a:rPr lang="el-GR" sz="2400" baseline="0"/>
              <a:t> </a:t>
            </a:r>
            <a:r>
              <a:rPr lang="el-GR" sz="2400"/>
              <a:t>παράγεται </a:t>
            </a:r>
            <a:r>
              <a:rPr lang="el-GR" sz="2400" b="1"/>
              <a:t>κολλαγόνο</a:t>
            </a:r>
            <a:r>
              <a:rPr lang="el-GR" sz="2400"/>
              <a:t> &amp;</a:t>
            </a:r>
            <a:r>
              <a:rPr lang="el-GR" sz="2400" baseline="0"/>
              <a:t> </a:t>
            </a:r>
            <a:r>
              <a:rPr lang="el-GR" sz="2400" b="1"/>
              <a:t>ελαστίνη</a:t>
            </a:r>
            <a:r>
              <a:rPr lang="el-GR" sz="2400"/>
              <a:t> και γίνεται η </a:t>
            </a:r>
            <a:r>
              <a:rPr lang="el-GR" sz="2400" b="1"/>
              <a:t>αναγέννηση των κυττάρων της</a:t>
            </a:r>
            <a:r>
              <a:rPr lang="el-GR" sz="2400" b="1" baseline="0"/>
              <a:t> </a:t>
            </a:r>
            <a:r>
              <a:rPr lang="el-GR" sz="2400" b="1"/>
              <a:t>επιδερμίδας. </a:t>
            </a:r>
            <a:r>
              <a:rPr lang="el-GR" sz="2400" b="1" baseline="0"/>
              <a:t> </a:t>
            </a:r>
            <a:endParaRPr lang="el-GR" sz="2400" b="1"/>
          </a:p>
          <a:p>
            <a:endParaRPr 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17904</TotalTime>
  <Words>3751</Words>
  <Application>Microsoft Office PowerPoint</Application>
  <PresentationFormat>A4 Paper (210x297 mm)</PresentationFormat>
  <Paragraphs>524</Paragraphs>
  <Slides>32</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CF Helvetica-Black</vt:lpstr>
      <vt:lpstr>CF Helvetica-Regular</vt:lpstr>
      <vt:lpstr>CF Helvetica-Bold</vt:lpstr>
      <vt:lpstr>Default Design</vt:lpstr>
      <vt:lpstr>Microsoft Office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niki</cp:lastModifiedBy>
  <cp:revision>915</cp:revision>
  <dcterms:created xsi:type="dcterms:W3CDTF">2013-05-16T13:46:14Z</dcterms:created>
  <dcterms:modified xsi:type="dcterms:W3CDTF">2017-02-02T14:36:01Z</dcterms:modified>
</cp:coreProperties>
</file>